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61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79" r:id="rId13"/>
  </p:sldIdLst>
  <p:sldSz cx="9144000" cy="5143500" type="screen16x9"/>
  <p:notesSz cx="6858000" cy="9144000"/>
  <p:embeddedFontLst>
    <p:embeddedFont>
      <p:font typeface="Nixie One" panose="020B0604020202020204" charset="0"/>
      <p:regular r:id="rId15"/>
    </p:embeddedFont>
    <p:embeddedFont>
      <p:font typeface="Inconsolata" panose="020B0604020202020204" charset="0"/>
      <p:regular r:id="rId16"/>
      <p:bold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MV Boli" panose="02000500030200090000" pitchFamily="2" charset="0"/>
      <p:regular r:id="rId22"/>
    </p:embeddedFont>
    <p:embeddedFont>
      <p:font typeface="Arial Narrow" panose="020B0606020202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" id="{DC0E586B-201C-4CA6-BB61-95FC9B2EB6E4}">
          <p14:sldIdLst>
            <p14:sldId id="256"/>
          </p14:sldIdLst>
        </p14:section>
        <p14:section name="Overview" id="{90AFBDB1-BED5-4C52-B279-20BC8846F208}">
          <p14:sldIdLst>
            <p14:sldId id="261"/>
          </p14:sldIdLst>
        </p14:section>
        <p14:section name="Core Design and Lara Croft" id="{65EDFD17-6B36-45A7-B223-CB26AECAEA5E}">
          <p14:sldIdLst>
            <p14:sldId id="284"/>
            <p14:sldId id="285"/>
            <p14:sldId id="286"/>
            <p14:sldId id="287"/>
          </p14:sldIdLst>
        </p14:section>
        <p14:section name="Galleon" id="{8EF1E881-A44B-431C-9A21-3AB38F016FAB}">
          <p14:sldIdLst>
            <p14:sldId id="288"/>
          </p14:sldIdLst>
        </p14:section>
        <p14:section name="Crystal Dynamics and TR reboot" id="{D2A2292E-3198-42F3-9760-290AE9E1B257}">
          <p14:sldIdLst>
            <p14:sldId id="289"/>
            <p14:sldId id="290"/>
          </p14:sldIdLst>
        </p14:section>
        <p14:section name="After CD: three projects" id="{42E43705-1040-4BB5-97BC-986F5A76D4A1}">
          <p14:sldIdLst>
            <p14:sldId id="291"/>
            <p14:sldId id="292"/>
          </p14:sldIdLst>
        </p14:section>
        <p14:section name="Final" id="{1E9D6735-115B-4685-9269-4A4A1F5AC728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D50253-CC29-45AE-8616-DD56A89D6554}">
  <a:tblStyle styleId="{52D50253-CC29-45AE-8616-DD56A89D65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4" autoAdjust="0"/>
    <p:restoredTop sz="89419" autoAdjust="0"/>
  </p:normalViewPr>
  <p:slideViewPr>
    <p:cSldViewPr snapToGrid="0">
      <p:cViewPr varScale="1">
        <p:scale>
          <a:sx n="79" d="100"/>
          <a:sy n="79" d="100"/>
        </p:scale>
        <p:origin x="90" y="9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22073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03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ru-RU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528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26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sz="1100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6567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2774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i="0" u="none" strike="noStrike" cap="none" baseline="0" dirty="0" smtClean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5105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530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871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32E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C20E9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name="hf" fmla="val 105146"/>
              <a:gd name="vf" fmla="val 110557"/>
            </a:avLst>
          </a:prstGeom>
          <a:noFill/>
          <a:ln w="114300" cap="flat" cmpd="sng">
            <a:solidFill>
              <a:srgbClr val="FF99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513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avLst/>
            <a:gdLst/>
            <a:ahLst/>
            <a:cxnLst/>
            <a:rect l="l" t="t" r="r" b="b"/>
            <a:pathLst>
              <a:path w="75903" h="75903" extrusionOk="0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avLst/>
            <a:gdLst/>
            <a:ahLst/>
            <a:cxnLst/>
            <a:rect l="l" t="t" r="r" b="b"/>
            <a:pathLst>
              <a:path w="73610" h="73610" extrusionOk="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name="adj" fmla="val 50000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name="adj" fmla="val 10551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w="9525" cap="flat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avLst/>
            <a:gdLst/>
            <a:ahLst/>
            <a:cxnLst/>
            <a:rect l="l" t="t" r="r" b="b"/>
            <a:pathLst>
              <a:path w="88634" h="67818" extrusionOk="0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C20E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2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432E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body" idx="2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3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0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1" name="Google Shape;221;p10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name="adj" fmla="val 50000"/>
              </a:avLst>
            </a:prstGeom>
            <a:solidFill>
              <a:srgbClr val="5138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578650" y="858649"/>
              <a:ext cx="836762" cy="836762"/>
            </a:xfrm>
            <a:custGeom>
              <a:avLst/>
              <a:gdLst/>
              <a:ahLst/>
              <a:cxnLst/>
              <a:rect l="l" t="t" r="r" b="b"/>
              <a:pathLst>
                <a:path w="73610" h="73610" extrusionOk="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76200" cap="flat" cmpd="sng">
              <a:solidFill>
                <a:srgbClr val="6D9EE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0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0"/>
            <p:cNvSpPr/>
            <p:nvPr/>
          </p:nvSpPr>
          <p:spPr>
            <a:xfrm>
              <a:off x="100477" y="456711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0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name="adj" fmla="val 50000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name="adj" fmla="val 19671"/>
              </a:avLst>
            </a:prstGeom>
            <a:solidFill>
              <a:srgbClr val="C20E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w="9525" cap="flat" cmpd="sng">
              <a:solidFill>
                <a:srgbClr val="6D9EEB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avLst/>
              <a:gdLst/>
              <a:ahLst/>
              <a:cxnLst/>
              <a:rect l="l" t="t" r="r" b="b"/>
              <a:pathLst>
                <a:path w="88634" h="67818" extrusionOk="0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rgbClr val="6D9E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28575" cap="flat" cmpd="sng">
              <a:solidFill>
                <a:srgbClr val="C20E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8217614" y="4442536"/>
              <a:ext cx="885029" cy="885029"/>
            </a:xfrm>
            <a:custGeom>
              <a:avLst/>
              <a:gdLst/>
              <a:ahLst/>
              <a:cxnLst/>
              <a:rect l="l" t="t" r="r" b="b"/>
              <a:pathLst>
                <a:path w="75903" h="75903" extrusionOk="0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32E6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8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11" Type="http://schemas.openxmlformats.org/officeDocument/2006/relationships/image" Target="../media/image26.png"/><Relationship Id="rId5" Type="http://schemas.openxmlformats.org/officeDocument/2006/relationships/image" Target="../media/image21.jp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>
            <a:spLocks noGrp="1"/>
          </p:cNvSpPr>
          <p:nvPr>
            <p:ph type="ctrTitle"/>
          </p:nvPr>
        </p:nvSpPr>
        <p:spPr>
          <a:xfrm>
            <a:off x="2890717" y="2171022"/>
            <a:ext cx="3387000" cy="813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/>
              <a:t>Toby Gard</a:t>
            </a:r>
            <a:endParaRPr sz="4000" b="1" dirty="0"/>
          </a:p>
        </p:txBody>
      </p:sp>
      <p:sp>
        <p:nvSpPr>
          <p:cNvPr id="4" name="Google Shape;268;p12"/>
          <p:cNvSpPr txBox="1">
            <a:spLocks/>
          </p:cNvSpPr>
          <p:nvPr/>
        </p:nvSpPr>
        <p:spPr>
          <a:xfrm>
            <a:off x="0" y="4162424"/>
            <a:ext cx="311467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1800" i="1" dirty="0" smtClean="0">
                <a:latin typeface="Century Gothic" panose="020B0502020202020204" pitchFamily="34" charset="0"/>
              </a:rPr>
              <a:t>Kirill </a:t>
            </a:r>
            <a:r>
              <a:rPr lang="en-US" sz="1800" i="1" dirty="0" err="1" smtClean="0">
                <a:latin typeface="Century Gothic" panose="020B0502020202020204" pitchFamily="34" charset="0"/>
              </a:rPr>
              <a:t>Penchukov</a:t>
            </a:r>
            <a:endParaRPr lang="en-US" sz="1800" i="1" dirty="0" smtClean="0">
              <a:latin typeface="Century Gothic" panose="020B0502020202020204" pitchFamily="34" charset="0"/>
            </a:endParaRPr>
          </a:p>
        </p:txBody>
      </p:sp>
      <p:sp>
        <p:nvSpPr>
          <p:cNvPr id="5" name="Google Shape;268;p12"/>
          <p:cNvSpPr txBox="1">
            <a:spLocks/>
          </p:cNvSpPr>
          <p:nvPr/>
        </p:nvSpPr>
        <p:spPr>
          <a:xfrm>
            <a:off x="3012811" y="1491276"/>
            <a:ext cx="3114675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ixie One"/>
              <a:buNone/>
              <a:defRPr sz="36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1800" dirty="0" smtClean="0">
                <a:latin typeface="MV Boli" panose="02000500030200090000" pitchFamily="2" charset="0"/>
                <a:cs typeface="MV Boli" panose="02000500030200090000" pitchFamily="2" charset="0"/>
              </a:rPr>
              <a:t>Game Designers series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Key events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20" y="1408486"/>
            <a:ext cx="8002800" cy="3370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2009: </a:t>
            </a:r>
            <a:r>
              <a:rPr lang="en-US" sz="1700" dirty="0" smtClean="0"/>
              <a:t>Game </a:t>
            </a:r>
            <a:r>
              <a:rPr lang="en-US" sz="1600" dirty="0" smtClean="0"/>
              <a:t>Consultant</a:t>
            </a:r>
            <a:r>
              <a:rPr lang="ru-RU" sz="1600" dirty="0" smtClean="0"/>
              <a:t> </a:t>
            </a:r>
            <a:r>
              <a:rPr lang="en-US" sz="1600" dirty="0" smtClean="0"/>
              <a:t>in</a:t>
            </a:r>
            <a:r>
              <a:rPr lang="ru-RU" sz="1600" dirty="0" smtClean="0"/>
              <a:t> </a:t>
            </a:r>
            <a:r>
              <a:rPr lang="en-US" sz="1600" b="1" dirty="0" smtClean="0"/>
              <a:t>Focal Point Games LLC</a:t>
            </a:r>
            <a:endParaRPr lang="ru-RU" sz="16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2010-2012: </a:t>
            </a:r>
            <a:r>
              <a:rPr lang="en-US" sz="1600" dirty="0" err="1" smtClean="0"/>
              <a:t>Webcomic</a:t>
            </a:r>
            <a:r>
              <a:rPr lang="ru-RU" sz="1600" dirty="0" smtClean="0"/>
              <a:t> </a:t>
            </a:r>
            <a:r>
              <a:rPr lang="en-US" sz="1600" b="1" i="1" dirty="0" smtClean="0"/>
              <a:t>Otherworld </a:t>
            </a:r>
            <a:r>
              <a:rPr lang="en-US" sz="1600" dirty="0" smtClean="0"/>
              <a:t>(individually)</a:t>
            </a:r>
            <a:endParaRPr lang="ru-RU" sz="1600"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700" b="1" dirty="0" smtClean="0"/>
              <a:t>2012-2014: </a:t>
            </a:r>
            <a:r>
              <a:rPr lang="en-US" sz="1600" dirty="0" smtClean="0"/>
              <a:t>Game Director of</a:t>
            </a:r>
            <a:r>
              <a:rPr lang="ru-RU" sz="1600" dirty="0" smtClean="0"/>
              <a:t> </a:t>
            </a:r>
            <a:r>
              <a:rPr lang="en-US" sz="1600" b="1" i="1" dirty="0" err="1" smtClean="0"/>
              <a:t>Yaiba</a:t>
            </a:r>
            <a:r>
              <a:rPr lang="en-US" sz="1600" b="1" i="1" dirty="0" smtClean="0"/>
              <a:t>: Ninja </a:t>
            </a:r>
            <a:r>
              <a:rPr lang="en-US" sz="1600" b="1" i="1" dirty="0" err="1" smtClean="0"/>
              <a:t>Gaiden</a:t>
            </a:r>
            <a:r>
              <a:rPr lang="en-US" sz="1600" b="1" i="1" dirty="0" smtClean="0"/>
              <a:t> Z</a:t>
            </a:r>
            <a:r>
              <a:rPr lang="ru-RU" sz="1600" b="1" i="1" dirty="0" smtClean="0"/>
              <a:t> </a:t>
            </a:r>
            <a:r>
              <a:rPr lang="en-US" sz="1600" dirty="0" smtClean="0"/>
              <a:t>in</a:t>
            </a:r>
            <a:r>
              <a:rPr lang="ru-RU" sz="1600" dirty="0" smtClean="0"/>
              <a:t> </a:t>
            </a:r>
            <a:r>
              <a:rPr lang="en-US" sz="1600" b="1" dirty="0" smtClean="0"/>
              <a:t>Spark Unlimited</a:t>
            </a:r>
            <a:endParaRPr lang="ru-RU" sz="1600" b="1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2014: </a:t>
            </a:r>
            <a:r>
              <a:rPr lang="en-US" sz="1600" dirty="0" smtClean="0"/>
              <a:t>establishing</a:t>
            </a:r>
            <a:r>
              <a:rPr lang="ru-RU" sz="1600" dirty="0" smtClean="0"/>
              <a:t> </a:t>
            </a:r>
            <a:r>
              <a:rPr lang="en-US" sz="1600" b="1" dirty="0" err="1" smtClean="0"/>
              <a:t>Tangentlemen</a:t>
            </a:r>
            <a:endParaRPr lang="ru-RU" sz="1600" b="1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Former</a:t>
            </a:r>
            <a:r>
              <a:rPr lang="ru-RU" sz="1400" dirty="0" smtClean="0"/>
              <a:t> </a:t>
            </a:r>
            <a:r>
              <a:rPr lang="en-US" sz="1400" b="1" dirty="0" smtClean="0"/>
              <a:t>Spark Unlimited </a:t>
            </a:r>
            <a:r>
              <a:rPr lang="en-US" sz="1400" dirty="0" smtClean="0"/>
              <a:t>team</a:t>
            </a:r>
            <a:endParaRPr lang="ru-RU" sz="14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i="1" dirty="0" smtClean="0"/>
              <a:t>“Experiential Game Design”</a:t>
            </a:r>
            <a:endParaRPr lang="ru-RU" sz="1400" i="1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b="1" i="1" dirty="0" smtClean="0"/>
              <a:t>Here They Lie </a:t>
            </a:r>
            <a:r>
              <a:rPr lang="en-US" sz="1400" i="1" dirty="0" smtClean="0"/>
              <a:t>(</a:t>
            </a:r>
            <a:r>
              <a:rPr lang="ru-RU" sz="1400" i="1" dirty="0" smtClean="0"/>
              <a:t>2016</a:t>
            </a:r>
            <a:r>
              <a:rPr lang="en-US" sz="1400" i="1" dirty="0" smtClean="0"/>
              <a:t>)</a:t>
            </a:r>
            <a:r>
              <a:rPr lang="ru-RU" sz="1400" i="1" dirty="0" smtClean="0"/>
              <a:t> </a:t>
            </a:r>
            <a:r>
              <a:rPr lang="en-US" sz="1400" dirty="0" smtClean="0"/>
              <a:t>is the company’s only project</a:t>
            </a:r>
            <a:endParaRPr lang="ru-RU" sz="14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Current status is unknown</a:t>
            </a:r>
            <a:endParaRPr lang="ru-RU" sz="14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endParaRPr lang="ru-RU" sz="16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endParaRPr lang="en-US" sz="1600" dirty="0" smtClean="0"/>
          </a:p>
          <a:p>
            <a:pPr lvl="1">
              <a:spcBef>
                <a:spcPts val="600"/>
              </a:spcBef>
              <a:buChar char="◍"/>
            </a:pPr>
            <a:endParaRPr lang="ru-RU" sz="1600" dirty="0" smtClean="0"/>
          </a:p>
          <a:p>
            <a:pPr lvl="1">
              <a:spcBef>
                <a:spcPts val="600"/>
              </a:spcBef>
              <a:buChar char="◍"/>
            </a:pPr>
            <a:endParaRPr lang="ru-RU" sz="1600" dirty="0" smtClean="0"/>
          </a:p>
        </p:txBody>
      </p:sp>
      <p:sp>
        <p:nvSpPr>
          <p:cNvPr id="2" name="Овальная выноска 1"/>
          <p:cNvSpPr/>
          <p:nvPr/>
        </p:nvSpPr>
        <p:spPr>
          <a:xfrm>
            <a:off x="5372099" y="904912"/>
            <a:ext cx="3152775" cy="4857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“Putting </a:t>
            </a:r>
            <a:r>
              <a:rPr lang="en-US" sz="1050" i="1" dirty="0">
                <a:solidFill>
                  <a:schemeClr val="bg1"/>
                </a:solidFill>
                <a:latin typeface="Arial Narrow" panose="020B0606020202030204" pitchFamily="34" charset="0"/>
              </a:rPr>
              <a:t>together the right team is the most difficult thing we had to </a:t>
            </a:r>
            <a:r>
              <a:rPr lang="en-US" sz="105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do”</a:t>
            </a:r>
            <a:endParaRPr lang="ru-RU" sz="105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56" y="2918934"/>
            <a:ext cx="1436689" cy="21200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50" y="4223681"/>
            <a:ext cx="1802622" cy="8153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60" y="4224096"/>
            <a:ext cx="1827761" cy="8149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9" name="Google Shape;582;p38"/>
          <p:cNvGrpSpPr/>
          <p:nvPr/>
        </p:nvGrpSpPr>
        <p:grpSpPr>
          <a:xfrm>
            <a:off x="3020260" y="413981"/>
            <a:ext cx="319881" cy="319837"/>
            <a:chOff x="2594325" y="1627175"/>
            <a:chExt cx="440850" cy="440850"/>
          </a:xfrm>
        </p:grpSpPr>
        <p:sp>
          <p:nvSpPr>
            <p:cNvPr id="10" name="Google Shape;5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78" y="3724274"/>
            <a:ext cx="3714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018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  <p:bldP spid="2" grpId="0" uiExpan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0"/>
          <p:cNvSpPr txBox="1">
            <a:spLocks noGrp="1"/>
          </p:cNvSpPr>
          <p:nvPr>
            <p:ph type="body" idx="1"/>
          </p:nvPr>
        </p:nvSpPr>
        <p:spPr>
          <a:xfrm>
            <a:off x="556532" y="1559508"/>
            <a:ext cx="2410200" cy="3528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u="sng" dirty="0" smtClean="0"/>
              <a:t>Otherworld</a:t>
            </a:r>
            <a:endParaRPr lang="ru-RU" sz="1300" b="1" u="sng" dirty="0"/>
          </a:p>
          <a:p>
            <a:pPr marL="285750" indent="-285750"/>
            <a:r>
              <a:rPr lang="en-US" sz="1200" dirty="0" smtClean="0"/>
              <a:t>The comic book about an ancient conspiracy</a:t>
            </a:r>
            <a:r>
              <a:rPr lang="ru-RU" sz="1200" dirty="0" smtClean="0"/>
              <a:t>…</a:t>
            </a:r>
          </a:p>
          <a:p>
            <a:pPr marL="285750" indent="-285750"/>
            <a:r>
              <a:rPr lang="ru-RU" sz="1200" dirty="0" smtClean="0"/>
              <a:t>…</a:t>
            </a:r>
            <a:r>
              <a:rPr lang="en-US" sz="1200" dirty="0" smtClean="0"/>
              <a:t>as well as the existence of other worlds</a:t>
            </a:r>
            <a:endParaRPr lang="ru-RU" sz="1200" dirty="0" smtClean="0"/>
          </a:p>
          <a:p>
            <a:pPr marL="285750" indent="-285750"/>
            <a:r>
              <a:rPr lang="ru-RU" sz="1200" dirty="0" smtClean="0"/>
              <a:t>3 </a:t>
            </a:r>
            <a:r>
              <a:rPr lang="en-US" sz="1200" dirty="0" smtClean="0"/>
              <a:t>large parts</a:t>
            </a:r>
            <a:endParaRPr lang="ru-RU" sz="1200" dirty="0" smtClean="0"/>
          </a:p>
          <a:p>
            <a:pPr marL="285750" indent="-285750"/>
            <a:r>
              <a:rPr lang="en-US" sz="1200" dirty="0" smtClean="0"/>
              <a:t>Updated once a week</a:t>
            </a:r>
            <a:endParaRPr lang="ru-RU" sz="1200" dirty="0" smtClean="0"/>
          </a:p>
          <a:p>
            <a:pPr marL="285750" indent="-285750"/>
            <a:r>
              <a:rPr lang="en-US" sz="1200" i="1" dirty="0" smtClean="0"/>
              <a:t>“I want you to read this story as soon as possible”</a:t>
            </a:r>
            <a:endParaRPr lang="ru-RU" sz="1200" i="1" dirty="0" smtClean="0"/>
          </a:p>
          <a:p>
            <a:pPr marL="285750" indent="-285750"/>
            <a:r>
              <a:rPr lang="en-US" sz="1200" dirty="0" smtClean="0"/>
              <a:t>Unpublished book</a:t>
            </a:r>
            <a:r>
              <a:rPr lang="ru-RU" sz="1200" dirty="0" smtClean="0"/>
              <a:t> </a:t>
            </a:r>
            <a:r>
              <a:rPr lang="ru-RU" sz="1200" i="1" dirty="0" smtClean="0"/>
              <a:t>(2009)</a:t>
            </a:r>
            <a:r>
              <a:rPr lang="ru-RU" sz="1200" dirty="0" smtClean="0"/>
              <a:t> </a:t>
            </a:r>
            <a:r>
              <a:rPr lang="en-US" sz="1200" dirty="0" smtClean="0"/>
              <a:t> -&gt; unrecognized game concepts</a:t>
            </a:r>
            <a:r>
              <a:rPr lang="ru-RU" sz="1200" dirty="0" smtClean="0"/>
              <a:t> </a:t>
            </a:r>
            <a:r>
              <a:rPr lang="ru-RU" sz="1200" i="1" dirty="0" smtClean="0"/>
              <a:t>(2010)</a:t>
            </a:r>
            <a:r>
              <a:rPr lang="ru-RU" sz="1200" dirty="0" smtClean="0"/>
              <a:t> </a:t>
            </a:r>
            <a:r>
              <a:rPr lang="en-US" sz="1200" dirty="0" smtClean="0"/>
              <a:t>-&gt; </a:t>
            </a:r>
            <a:r>
              <a:rPr lang="en-US" sz="1200" dirty="0" err="1" smtClean="0"/>
              <a:t>webcomic</a:t>
            </a:r>
            <a:endParaRPr sz="1200" dirty="0"/>
          </a:p>
        </p:txBody>
      </p:sp>
      <p:sp>
        <p:nvSpPr>
          <p:cNvPr id="340" name="Google Shape;340;p20"/>
          <p:cNvSpPr txBox="1">
            <a:spLocks noGrp="1"/>
          </p:cNvSpPr>
          <p:nvPr>
            <p:ph type="body" idx="2"/>
          </p:nvPr>
        </p:nvSpPr>
        <p:spPr>
          <a:xfrm>
            <a:off x="3472261" y="1559509"/>
            <a:ext cx="2410200" cy="2764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300" b="1" u="sng" dirty="0" smtClean="0"/>
              <a:t>Yaiba</a:t>
            </a:r>
            <a:r>
              <a:rPr lang="en-US" sz="1300" b="1" u="sng" dirty="0" smtClean="0"/>
              <a:t>: Ninja </a:t>
            </a:r>
            <a:r>
              <a:rPr lang="en-US" sz="1300" b="1" u="sng" dirty="0" err="1" smtClean="0"/>
              <a:t>Gaiden</a:t>
            </a:r>
            <a:r>
              <a:rPr lang="en-US" sz="1300" b="1" u="sng" dirty="0" smtClean="0"/>
              <a:t> Z</a:t>
            </a:r>
            <a:endParaRPr lang="ru-RU" sz="1300" b="1" u="sng" dirty="0" smtClean="0"/>
          </a:p>
          <a:p>
            <a:pPr marL="285750" indent="-285750"/>
            <a:r>
              <a:rPr lang="en-US" sz="1200" dirty="0" smtClean="0"/>
              <a:t>“Live comic book”</a:t>
            </a:r>
            <a:endParaRPr lang="ru-RU" sz="1200" dirty="0" smtClean="0"/>
          </a:p>
          <a:p>
            <a:pPr marL="285750" indent="-285750"/>
            <a:r>
              <a:rPr lang="en-US" sz="1200" dirty="0" err="1" smtClean="0"/>
              <a:t>Hack’n’Slash</a:t>
            </a:r>
            <a:r>
              <a:rPr lang="ru-RU" sz="1200" dirty="0" smtClean="0"/>
              <a:t> </a:t>
            </a:r>
            <a:r>
              <a:rPr lang="en-US" sz="1200" dirty="0" smtClean="0"/>
              <a:t>with ninjas and zombies</a:t>
            </a:r>
            <a:endParaRPr lang="ru-RU" sz="1200" dirty="0" smtClean="0"/>
          </a:p>
          <a:p>
            <a:pPr marL="285750" indent="-285750"/>
            <a:r>
              <a:rPr lang="en-US" sz="1200" b="1" i="1" dirty="0" smtClean="0"/>
              <a:t>Ninja </a:t>
            </a:r>
            <a:r>
              <a:rPr lang="en-US" sz="1200" b="1" i="1" dirty="0" err="1" smtClean="0"/>
              <a:t>Gaiden</a:t>
            </a:r>
            <a:r>
              <a:rPr lang="en-US" sz="1200" b="1" i="1" dirty="0" smtClean="0"/>
              <a:t> </a:t>
            </a:r>
            <a:r>
              <a:rPr lang="en-US" sz="1200" dirty="0" smtClean="0"/>
              <a:t>universe</a:t>
            </a:r>
            <a:endParaRPr lang="ru-RU" sz="1200" dirty="0" smtClean="0"/>
          </a:p>
          <a:p>
            <a:pPr marL="285750" indent="-285750"/>
            <a:r>
              <a:rPr lang="en-US" sz="1200" dirty="0" smtClean="0"/>
              <a:t>Mixed</a:t>
            </a:r>
            <a:r>
              <a:rPr lang="ru-RU" sz="1200" dirty="0" smtClean="0"/>
              <a:t> </a:t>
            </a:r>
            <a:r>
              <a:rPr lang="en-US" sz="1200" dirty="0" smtClean="0"/>
              <a:t>and</a:t>
            </a:r>
            <a:r>
              <a:rPr lang="ru-RU" sz="1200" dirty="0" smtClean="0"/>
              <a:t> </a:t>
            </a:r>
            <a:r>
              <a:rPr lang="en-US" sz="1200" dirty="0" smtClean="0"/>
              <a:t>negative reviews</a:t>
            </a:r>
            <a:r>
              <a:rPr lang="ru-RU" sz="1200" dirty="0" smtClean="0"/>
              <a:t>:</a:t>
            </a:r>
          </a:p>
          <a:p>
            <a:pPr marL="742950" lvl="1" indent="-285750">
              <a:buSzPct val="100000"/>
              <a:buFont typeface="Courier New" panose="02070309020205020404" pitchFamily="49" charset="0"/>
              <a:buChar char="o"/>
            </a:pPr>
            <a:r>
              <a:rPr lang="en-US" sz="1100" i="1" dirty="0" err="1" smtClean="0"/>
              <a:t>Metacritic</a:t>
            </a:r>
            <a:r>
              <a:rPr lang="en-US" sz="1100" i="1" dirty="0" smtClean="0"/>
              <a:t>:</a:t>
            </a:r>
            <a:r>
              <a:rPr lang="en-US" sz="1100" dirty="0" smtClean="0"/>
              <a:t> </a:t>
            </a:r>
            <a:r>
              <a:rPr lang="ru-RU" sz="1100" dirty="0" smtClean="0"/>
              <a:t>43/100</a:t>
            </a:r>
          </a:p>
          <a:p>
            <a:pPr marL="742950" lvl="1" indent="-285750">
              <a:buSzPct val="100000"/>
              <a:buFont typeface="Courier New" panose="02070309020205020404" pitchFamily="49" charset="0"/>
              <a:buChar char="o"/>
            </a:pPr>
            <a:r>
              <a:rPr lang="en-US" sz="1100" i="1" dirty="0" err="1" smtClean="0"/>
              <a:t>GameRankings</a:t>
            </a:r>
            <a:r>
              <a:rPr lang="en-US" sz="1100" i="1" dirty="0" smtClean="0"/>
              <a:t>:</a:t>
            </a:r>
            <a:r>
              <a:rPr lang="en-US" sz="1100" dirty="0" smtClean="0"/>
              <a:t> 44.18%</a:t>
            </a:r>
          </a:p>
          <a:p>
            <a:pPr marL="285750" indent="-285750"/>
            <a:r>
              <a:rPr lang="en-US" sz="1200" dirty="0" err="1" smtClean="0"/>
              <a:t>GamesRadar</a:t>
            </a:r>
            <a:r>
              <a:rPr lang="en-US" sz="1200" dirty="0" smtClean="0"/>
              <a:t>: </a:t>
            </a:r>
            <a:r>
              <a:rPr lang="en-US" sz="1200" i="1" dirty="0" smtClean="0"/>
              <a:t>“100 worst </a:t>
            </a:r>
            <a:r>
              <a:rPr lang="en-US" sz="1200" i="1" dirty="0"/>
              <a:t>g</a:t>
            </a:r>
            <a:r>
              <a:rPr lang="en-US" sz="1200" i="1" dirty="0" smtClean="0"/>
              <a:t>ames of all time”</a:t>
            </a:r>
          </a:p>
        </p:txBody>
      </p:sp>
      <p:sp>
        <p:nvSpPr>
          <p:cNvPr id="341" name="Google Shape;341;p20"/>
          <p:cNvSpPr txBox="1">
            <a:spLocks noGrp="1"/>
          </p:cNvSpPr>
          <p:nvPr>
            <p:ph type="body" idx="3"/>
          </p:nvPr>
        </p:nvSpPr>
        <p:spPr>
          <a:xfrm>
            <a:off x="6387990" y="1559507"/>
            <a:ext cx="2410200" cy="28718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u="sng" dirty="0" smtClean="0"/>
              <a:t>Here They Lie</a:t>
            </a:r>
            <a:endParaRPr sz="1200" b="1" u="sng" dirty="0"/>
          </a:p>
          <a:p>
            <a:pPr marL="285750" indent="-285750"/>
            <a:r>
              <a:rPr lang="en-US" sz="1200" dirty="0" smtClean="0"/>
              <a:t>Psychological</a:t>
            </a:r>
            <a:r>
              <a:rPr lang="ru-RU" sz="1200" dirty="0" smtClean="0"/>
              <a:t> </a:t>
            </a:r>
            <a:r>
              <a:rPr lang="en-US" sz="1200" dirty="0" smtClean="0"/>
              <a:t>Horror</a:t>
            </a:r>
            <a:r>
              <a:rPr lang="ru-RU" sz="1200" dirty="0" smtClean="0"/>
              <a:t> </a:t>
            </a:r>
            <a:r>
              <a:rPr lang="en-US" sz="1200" dirty="0" smtClean="0"/>
              <a:t>in</a:t>
            </a:r>
            <a:r>
              <a:rPr lang="ru-RU" sz="1200" dirty="0" smtClean="0"/>
              <a:t> </a:t>
            </a:r>
            <a:r>
              <a:rPr lang="en-US" sz="1200" dirty="0" smtClean="0"/>
              <a:t>VR</a:t>
            </a:r>
            <a:endParaRPr lang="ru-RU" sz="1200" dirty="0" smtClean="0"/>
          </a:p>
          <a:p>
            <a:pPr marL="285750" indent="-285750"/>
            <a:r>
              <a:rPr lang="en-US" sz="1200" i="1" dirty="0" smtClean="0"/>
              <a:t>“Focuses on narrative and the experience of dread”</a:t>
            </a:r>
          </a:p>
          <a:p>
            <a:pPr marL="285750" indent="-285750"/>
            <a:r>
              <a:rPr lang="en-US" sz="1200" i="1" dirty="0" smtClean="0"/>
              <a:t>Trial-and-error</a:t>
            </a:r>
            <a:r>
              <a:rPr lang="ru-RU" sz="1200" dirty="0" smtClean="0"/>
              <a:t> – </a:t>
            </a:r>
            <a:r>
              <a:rPr lang="en-US" sz="1200" dirty="0"/>
              <a:t> </a:t>
            </a:r>
            <a:r>
              <a:rPr lang="en-US" sz="1200" dirty="0" smtClean="0"/>
              <a:t>minimum hints</a:t>
            </a:r>
            <a:endParaRPr lang="ru-RU" sz="1200" dirty="0" smtClean="0"/>
          </a:p>
          <a:p>
            <a:pPr marL="285750" indent="-285750"/>
            <a:r>
              <a:rPr lang="en-US" sz="1200" dirty="0" smtClean="0"/>
              <a:t>The release was</a:t>
            </a:r>
            <a:r>
              <a:rPr lang="ru-RU" sz="1200" dirty="0" smtClean="0"/>
              <a:t> </a:t>
            </a:r>
            <a:r>
              <a:rPr lang="en-US" sz="1200" dirty="0" smtClean="0"/>
              <a:t>timed to match the launch of PlayStation VR</a:t>
            </a:r>
            <a:endParaRPr lang="ru-RU" sz="1200" dirty="0" smtClean="0"/>
          </a:p>
          <a:p>
            <a:pPr marL="285750" indent="-285750"/>
            <a:r>
              <a:rPr lang="en-US" sz="1200" dirty="0" smtClean="0"/>
              <a:t>Mixed reviews</a:t>
            </a:r>
            <a:r>
              <a:rPr lang="ru-RU" sz="1200" dirty="0" smtClean="0"/>
              <a:t> </a:t>
            </a:r>
            <a:r>
              <a:rPr lang="en-US" sz="1200" dirty="0" smtClean="0"/>
              <a:t>but not a failure</a:t>
            </a:r>
            <a:endParaRPr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90" y="51865"/>
            <a:ext cx="1173334" cy="14821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69" y="558154"/>
            <a:ext cx="1942631" cy="10927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6" y="51865"/>
            <a:ext cx="1209674" cy="127741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78" y="7590"/>
            <a:ext cx="1127671" cy="16238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41" y="7590"/>
            <a:ext cx="1162734" cy="162384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58" y="471490"/>
            <a:ext cx="2079767" cy="1169869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1479259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6" presetClass="entr" presetSubtype="37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6" presetClass="entr" presetSubtype="37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uiExpand="1" build="p"/>
      <p:bldP spid="340" grpId="0" uiExpand="1" build="p"/>
      <p:bldP spid="34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5"/>
          <p:cNvSpPr txBox="1">
            <a:spLocks noGrp="1"/>
          </p:cNvSpPr>
          <p:nvPr>
            <p:ph type="ctrTitle" idx="4294967295"/>
          </p:nvPr>
        </p:nvSpPr>
        <p:spPr>
          <a:xfrm>
            <a:off x="1706925" y="3325631"/>
            <a:ext cx="5859300" cy="689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6D9EEB"/>
                </a:solidFill>
              </a:rPr>
              <a:t>Thank you</a:t>
            </a:r>
            <a:r>
              <a:rPr lang="en" sz="4800" b="1" dirty="0" smtClean="0">
                <a:solidFill>
                  <a:srgbClr val="6D9EEB"/>
                </a:solidFill>
              </a:rPr>
              <a:t>!</a:t>
            </a:r>
            <a:endParaRPr sz="4800" b="1" dirty="0">
              <a:solidFill>
                <a:srgbClr val="6D9EEB"/>
              </a:solidFill>
            </a:endParaRPr>
          </a:p>
        </p:txBody>
      </p:sp>
      <p:sp>
        <p:nvSpPr>
          <p:cNvPr id="474" name="Google Shape;474;p35"/>
          <p:cNvSpPr txBox="1">
            <a:spLocks noGrp="1"/>
          </p:cNvSpPr>
          <p:nvPr>
            <p:ph type="subTitle" idx="4294967295"/>
          </p:nvPr>
        </p:nvSpPr>
        <p:spPr>
          <a:xfrm>
            <a:off x="1839024" y="3885775"/>
            <a:ext cx="5859300" cy="601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FF9900"/>
                </a:solidFill>
              </a:rPr>
              <a:t>Any questions?</a:t>
            </a:r>
            <a:endParaRPr sz="2400" dirty="0">
              <a:solidFill>
                <a:srgbClr val="FF99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53" y="306626"/>
            <a:ext cx="5341611" cy="30049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65" y="306626"/>
            <a:ext cx="1625255" cy="18799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5" y="306626"/>
            <a:ext cx="1144715" cy="11447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1" y="1708785"/>
            <a:ext cx="1527575" cy="144181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Google Shape;616;p38"/>
          <p:cNvSpPr/>
          <p:nvPr/>
        </p:nvSpPr>
        <p:spPr>
          <a:xfrm>
            <a:off x="6627320" y="3516199"/>
            <a:ext cx="451775" cy="4258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0"/>
      <p:bldP spid="474" grpId="0" build="p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Overview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19" y="1408486"/>
            <a:ext cx="6023506" cy="3182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b="1" u="sng" dirty="0" smtClean="0"/>
              <a:t>Toby Gard</a:t>
            </a:r>
            <a:endParaRPr lang="ru-RU" sz="1600" u="sng" dirty="0" smtClean="0"/>
          </a:p>
          <a:p>
            <a:pPr marL="457200" lvl="0" indent="-355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Born</a:t>
            </a:r>
            <a:r>
              <a:rPr lang="ru-RU" sz="1600" dirty="0" smtClean="0"/>
              <a:t> </a:t>
            </a:r>
            <a:r>
              <a:rPr lang="en-US" sz="1600" b="1" dirty="0" smtClean="0"/>
              <a:t>September</a:t>
            </a:r>
            <a:r>
              <a:rPr lang="ru-RU" sz="1600" b="1" dirty="0" smtClean="0"/>
              <a:t> </a:t>
            </a:r>
            <a:r>
              <a:rPr lang="en-US" sz="1600" b="1" dirty="0" smtClean="0"/>
              <a:t>8,</a:t>
            </a:r>
            <a:r>
              <a:rPr lang="ru-RU" sz="1600" b="1" dirty="0" smtClean="0"/>
              <a:t> 1972</a:t>
            </a:r>
            <a:endParaRPr sz="1600" b="1" dirty="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Place of birth</a:t>
            </a:r>
            <a:r>
              <a:rPr lang="ru-RU" sz="1600" dirty="0" smtClean="0"/>
              <a:t>: </a:t>
            </a:r>
            <a:r>
              <a:rPr lang="en-US" sz="1600" dirty="0" smtClean="0"/>
              <a:t>Chelmsford</a:t>
            </a:r>
            <a:r>
              <a:rPr lang="ru-RU" sz="1600" dirty="0" smtClean="0"/>
              <a:t>, </a:t>
            </a:r>
            <a:r>
              <a:rPr lang="en-US" sz="1600" dirty="0" smtClean="0"/>
              <a:t>Essex</a:t>
            </a:r>
            <a:r>
              <a:rPr lang="ru-RU" sz="1600" dirty="0" smtClean="0"/>
              <a:t>, </a:t>
            </a:r>
            <a:r>
              <a:rPr lang="en-US" sz="1600" b="1" dirty="0" smtClean="0"/>
              <a:t>England</a:t>
            </a:r>
            <a:endParaRPr sz="1600" b="1" dirty="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Game character designer</a:t>
            </a:r>
            <a:r>
              <a:rPr lang="ru-RU" sz="1600" dirty="0" smtClean="0"/>
              <a:t>, </a:t>
            </a:r>
            <a:r>
              <a:rPr lang="en-US" sz="1600" dirty="0" smtClean="0"/>
              <a:t>Animator</a:t>
            </a:r>
            <a:r>
              <a:rPr lang="ru-RU" sz="1600" dirty="0" smtClean="0"/>
              <a:t>, </a:t>
            </a:r>
            <a:r>
              <a:rPr lang="en-US" sz="1600" dirty="0" smtClean="0"/>
              <a:t>Writer</a:t>
            </a:r>
            <a:endParaRPr lang="ru-RU" sz="1600" dirty="0" smtClean="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Created</a:t>
            </a:r>
            <a:r>
              <a:rPr lang="en-US" sz="1600" b="1" dirty="0" smtClean="0"/>
              <a:t> Lara Croft</a:t>
            </a:r>
            <a:r>
              <a:rPr lang="ru-RU" sz="1600" dirty="0" smtClean="0"/>
              <a:t>, </a:t>
            </a:r>
            <a:r>
              <a:rPr lang="en-US" sz="1600" dirty="0" smtClean="0"/>
              <a:t>female British archaeologist</a:t>
            </a:r>
            <a:endParaRPr lang="ru-RU" sz="1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/>
              <a:t>Worked on</a:t>
            </a:r>
            <a:r>
              <a:rPr lang="ru-RU" sz="1600" dirty="0" smtClean="0"/>
              <a:t> </a:t>
            </a:r>
            <a:r>
              <a:rPr lang="ru-RU" sz="1600" b="1" i="1" dirty="0" err="1"/>
              <a:t>Tomb</a:t>
            </a:r>
            <a:r>
              <a:rPr lang="ru-RU" sz="1600" b="1" i="1" dirty="0"/>
              <a:t> </a:t>
            </a:r>
            <a:r>
              <a:rPr lang="ru-RU" sz="1600" b="1" i="1" dirty="0" err="1"/>
              <a:t>Raider</a:t>
            </a:r>
            <a:r>
              <a:rPr lang="ru-RU" sz="1600" b="1" i="1" dirty="0"/>
              <a:t> </a:t>
            </a:r>
            <a:r>
              <a:rPr lang="en-US" sz="1600" dirty="0" smtClean="0"/>
              <a:t>series</a:t>
            </a:r>
            <a:r>
              <a:rPr lang="en-US" sz="1600" b="1" i="1" dirty="0" smtClean="0"/>
              <a:t> </a:t>
            </a:r>
            <a:r>
              <a:rPr lang="en-US" sz="1600" dirty="0" smtClean="0"/>
              <a:t>and other projects</a:t>
            </a:r>
            <a:endParaRPr lang="ru-RU" sz="1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600" dirty="0" smtClean="0"/>
              <a:t>Now</a:t>
            </a:r>
            <a:r>
              <a:rPr lang="en-US" sz="1600" dirty="0"/>
              <a:t>:</a:t>
            </a:r>
            <a:endParaRPr lang="ru-RU" sz="1600" dirty="0"/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Game Consultant in</a:t>
            </a:r>
            <a:r>
              <a:rPr lang="ru-RU" sz="1400" dirty="0" smtClean="0"/>
              <a:t> </a:t>
            </a:r>
            <a:r>
              <a:rPr lang="ru-RU" sz="1400" b="1" dirty="0" err="1"/>
              <a:t>Focal</a:t>
            </a:r>
            <a:r>
              <a:rPr lang="ru-RU" sz="1400" b="1" dirty="0"/>
              <a:t> </a:t>
            </a:r>
            <a:r>
              <a:rPr lang="ru-RU" sz="1400" b="1" dirty="0" err="1"/>
              <a:t>Point</a:t>
            </a:r>
            <a:r>
              <a:rPr lang="ru-RU" sz="1400" b="1" dirty="0"/>
              <a:t> </a:t>
            </a:r>
            <a:r>
              <a:rPr lang="ru-RU" sz="1400" b="1" dirty="0" err="1"/>
              <a:t>Games</a:t>
            </a:r>
            <a:r>
              <a:rPr lang="ru-RU" sz="1400" b="1" dirty="0"/>
              <a:t> LLC</a:t>
            </a:r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Co</a:t>
            </a:r>
            <a:r>
              <a:rPr lang="ru-RU" sz="1400" dirty="0" smtClean="0"/>
              <a:t>-</a:t>
            </a:r>
            <a:r>
              <a:rPr lang="en-US" sz="1400" dirty="0" smtClean="0"/>
              <a:t>creative Director in</a:t>
            </a:r>
            <a:r>
              <a:rPr lang="ru-RU" sz="1400" dirty="0" smtClean="0"/>
              <a:t> </a:t>
            </a:r>
            <a:r>
              <a:rPr lang="ru-RU" sz="1400" b="1" dirty="0" err="1" smtClean="0"/>
              <a:t>Tangentlemen</a:t>
            </a:r>
            <a:endParaRPr lang="ru-RU" sz="1400" b="1" dirty="0" smtClean="0"/>
          </a:p>
          <a:p>
            <a:pPr marL="101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sz="1600" dirty="0" smtClean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◍"/>
            </a:pPr>
            <a:endParaRPr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919" y="656011"/>
            <a:ext cx="1988467" cy="2400792"/>
          </a:xfrm>
          <a:prstGeom prst="ellipse">
            <a:avLst/>
          </a:prstGeom>
          <a:ln w="63500" cap="rnd">
            <a:noFill/>
          </a:ln>
          <a:effectLst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579" y="2298023"/>
            <a:ext cx="341025" cy="170513"/>
          </a:xfrm>
          <a:prstGeom prst="rect">
            <a:avLst/>
          </a:prstGeom>
        </p:spPr>
      </p:pic>
      <p:grpSp>
        <p:nvGrpSpPr>
          <p:cNvPr id="8" name="Google Shape;496;p38"/>
          <p:cNvGrpSpPr/>
          <p:nvPr/>
        </p:nvGrpSpPr>
        <p:grpSpPr>
          <a:xfrm>
            <a:off x="3223084" y="403660"/>
            <a:ext cx="257205" cy="340480"/>
            <a:chOff x="584925" y="238125"/>
            <a:chExt cx="415200" cy="525100"/>
          </a:xfrm>
        </p:grpSpPr>
        <p:sp>
          <p:nvSpPr>
            <p:cNvPr id="9" name="Google Shape;497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98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99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00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01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02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Key</a:t>
            </a:r>
            <a:r>
              <a:rPr lang="ru-RU" sz="3200" b="1" dirty="0" smtClean="0">
                <a:solidFill>
                  <a:schemeClr val="bg1"/>
                </a:solidFill>
                <a:latin typeface="Nixie One" panose="020B0604020202020204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events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19" y="1219275"/>
            <a:ext cx="8002800" cy="377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1994: </a:t>
            </a:r>
            <a:r>
              <a:rPr lang="en-US" sz="1600" b="1" i="1" dirty="0" smtClean="0"/>
              <a:t>BC</a:t>
            </a:r>
            <a:r>
              <a:rPr lang="ru-RU" sz="1600" b="1" i="1" dirty="0" smtClean="0"/>
              <a:t> </a:t>
            </a:r>
            <a:r>
              <a:rPr lang="en-US" sz="1600" b="1" i="1" dirty="0" smtClean="0"/>
              <a:t>Racers </a:t>
            </a:r>
            <a:r>
              <a:rPr lang="en-US" sz="1600" dirty="0" smtClean="0"/>
              <a:t>development</a:t>
            </a:r>
            <a:endParaRPr lang="ru-RU" sz="16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Toby Gard</a:t>
            </a:r>
            <a:r>
              <a:rPr lang="ru-RU" sz="1400" dirty="0" smtClean="0"/>
              <a:t>: </a:t>
            </a:r>
            <a:r>
              <a:rPr lang="en-US" sz="1400" dirty="0" smtClean="0"/>
              <a:t>“I don’t</a:t>
            </a:r>
            <a:r>
              <a:rPr lang="ru-RU" sz="1400" dirty="0" smtClean="0"/>
              <a:t> </a:t>
            </a:r>
            <a:r>
              <a:rPr lang="en-US" sz="1400" dirty="0" smtClean="0"/>
              <a:t>want to talk about it”</a:t>
            </a:r>
            <a:endParaRPr lang="ru-RU" sz="14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1995:</a:t>
            </a:r>
            <a:r>
              <a:rPr lang="en-US" sz="1700" b="1" dirty="0" smtClean="0"/>
              <a:t> </a:t>
            </a:r>
            <a:r>
              <a:rPr lang="en-US" sz="1600" b="1" i="1" dirty="0" smtClean="0"/>
              <a:t>Tomb Raider </a:t>
            </a:r>
            <a:r>
              <a:rPr lang="en-US" sz="1600" dirty="0" smtClean="0"/>
              <a:t>in</a:t>
            </a:r>
            <a:r>
              <a:rPr lang="ru-RU" sz="1600" dirty="0" smtClean="0"/>
              <a:t> </a:t>
            </a:r>
            <a:r>
              <a:rPr lang="en-US" sz="1600" b="1" dirty="0" smtClean="0"/>
              <a:t>Core Design </a:t>
            </a:r>
            <a:r>
              <a:rPr lang="en-US" sz="1600" dirty="0" smtClean="0"/>
              <a:t>(</a:t>
            </a:r>
            <a:r>
              <a:rPr lang="ru-RU" sz="1600" dirty="0" smtClean="0"/>
              <a:t>6</a:t>
            </a:r>
            <a:r>
              <a:rPr lang="en-US" sz="1600" dirty="0" smtClean="0"/>
              <a:t>-people team)</a:t>
            </a:r>
            <a:endParaRPr lang="ru-RU" sz="1600" dirty="0"/>
          </a:p>
          <a:p>
            <a:pPr lvl="1">
              <a:lnSpc>
                <a:spcPct val="85000"/>
              </a:lnSpc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Designing</a:t>
            </a:r>
            <a:r>
              <a:rPr lang="ru-RU" sz="1400" dirty="0" smtClean="0"/>
              <a:t> </a:t>
            </a:r>
            <a:r>
              <a:rPr lang="en-US" sz="1400" dirty="0" smtClean="0"/>
              <a:t>Lara Croft</a:t>
            </a:r>
            <a:endParaRPr lang="ru-RU" sz="1400" dirty="0" smtClean="0"/>
          </a:p>
          <a:p>
            <a:pPr lvl="1">
              <a:lnSpc>
                <a:spcPct val="85000"/>
              </a:lnSpc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Developing and animating characters</a:t>
            </a:r>
            <a:endParaRPr lang="ru-RU" sz="1400" dirty="0" smtClean="0"/>
          </a:p>
          <a:p>
            <a:pPr lvl="1">
              <a:lnSpc>
                <a:spcPct val="85000"/>
              </a:lnSpc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Animating cut scenes and storyboarding FMVs</a:t>
            </a:r>
            <a:endParaRPr lang="ru-RU" sz="1400" dirty="0" smtClean="0"/>
          </a:p>
          <a:p>
            <a:pPr lvl="1">
              <a:lnSpc>
                <a:spcPct val="85000"/>
              </a:lnSpc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Managing</a:t>
            </a:r>
            <a:r>
              <a:rPr lang="ru-RU" sz="1400" dirty="0" smtClean="0"/>
              <a:t> </a:t>
            </a:r>
            <a:r>
              <a:rPr lang="en-US" sz="1400" dirty="0" smtClean="0"/>
              <a:t>the level designers</a:t>
            </a:r>
            <a:endParaRPr lang="ru-RU" sz="1400" dirty="0"/>
          </a:p>
          <a:p>
            <a:pPr>
              <a:spcAft>
                <a:spcPts val="200"/>
              </a:spcAft>
            </a:pPr>
            <a:r>
              <a:rPr lang="ru-RU" sz="1700" b="1" dirty="0" smtClean="0"/>
              <a:t>1997: </a:t>
            </a:r>
            <a:r>
              <a:rPr lang="en-US" sz="1600" dirty="0" smtClean="0"/>
              <a:t>leaving</a:t>
            </a:r>
            <a:r>
              <a:rPr lang="ru-RU" sz="1600" dirty="0" smtClean="0"/>
              <a:t> </a:t>
            </a:r>
            <a:r>
              <a:rPr lang="en-US" sz="1600" b="1" dirty="0" smtClean="0"/>
              <a:t>Core Design</a:t>
            </a:r>
            <a:endParaRPr lang="ru-RU" sz="1600" b="1" dirty="0"/>
          </a:p>
          <a:p>
            <a:pPr lvl="1">
              <a:lnSpc>
                <a:spcPct val="120000"/>
              </a:lnSpc>
              <a:spcAft>
                <a:spcPts val="200"/>
              </a:spcAft>
              <a:buSzPct val="124000"/>
              <a:buFont typeface="Courier New" panose="02070309020205020404" pitchFamily="49" charset="0"/>
              <a:buChar char="o"/>
            </a:pPr>
            <a:r>
              <a:rPr lang="en-US" sz="1400" b="1" i="1" dirty="0" smtClean="0"/>
              <a:t>Tomb Raider</a:t>
            </a:r>
            <a:r>
              <a:rPr lang="ru-RU" sz="1400" b="1" i="1" dirty="0" smtClean="0"/>
              <a:t> </a:t>
            </a:r>
            <a:r>
              <a:rPr lang="en-US" sz="1400" dirty="0" smtClean="0"/>
              <a:t>is a hit</a:t>
            </a:r>
            <a:endParaRPr lang="ru-RU" sz="1400" dirty="0" smtClean="0"/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Publisher disagreement with</a:t>
            </a:r>
            <a:r>
              <a:rPr lang="ru-RU" sz="1400" dirty="0" smtClean="0"/>
              <a:t> </a:t>
            </a:r>
            <a:r>
              <a:rPr lang="en-US" sz="1400" dirty="0" smtClean="0"/>
              <a:t>the heroine vision</a:t>
            </a:r>
            <a:endParaRPr lang="ru-RU" sz="1400" dirty="0" smtClean="0"/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Lack of creative freedom</a:t>
            </a:r>
            <a:endParaRPr lang="ru-RU" sz="1400" dirty="0" smtClean="0"/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Forming</a:t>
            </a:r>
            <a:r>
              <a:rPr lang="ru-RU" sz="1400" dirty="0" smtClean="0"/>
              <a:t> </a:t>
            </a:r>
            <a:r>
              <a:rPr lang="en-US" sz="1400" b="1" dirty="0" smtClean="0"/>
              <a:t>Confounding Factor</a:t>
            </a:r>
            <a:r>
              <a:rPr lang="ru-RU" sz="1400" b="1" dirty="0" smtClean="0"/>
              <a:t> </a:t>
            </a:r>
            <a:r>
              <a:rPr lang="en-US" sz="1400" dirty="0" smtClean="0"/>
              <a:t>with Paul Douglas</a:t>
            </a:r>
            <a:endParaRPr lang="ru-RU" sz="1400" dirty="0" smtClean="0"/>
          </a:p>
          <a:p>
            <a:pPr lvl="1">
              <a:lnSpc>
                <a:spcPct val="120000"/>
              </a:lnSpc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Announcing</a:t>
            </a:r>
            <a:r>
              <a:rPr lang="ru-RU" sz="1400" dirty="0" smtClean="0"/>
              <a:t> </a:t>
            </a:r>
            <a:r>
              <a:rPr lang="en-US" sz="1400" b="1" i="1" dirty="0" smtClean="0"/>
              <a:t>Galleon</a:t>
            </a:r>
            <a:endParaRPr lang="ru-RU" sz="1400" b="1" i="1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83" y="2807656"/>
            <a:ext cx="2042839" cy="20405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595" y="908584"/>
            <a:ext cx="2268405" cy="170130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9" y="277743"/>
            <a:ext cx="1546806" cy="8104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06" y="2742680"/>
            <a:ext cx="1132444" cy="144129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017" y="423134"/>
            <a:ext cx="831253" cy="1415191"/>
          </a:xfrm>
          <a:prstGeom prst="rect">
            <a:avLst/>
          </a:prstGeom>
        </p:spPr>
      </p:pic>
      <p:grpSp>
        <p:nvGrpSpPr>
          <p:cNvPr id="10" name="Google Shape;582;p38"/>
          <p:cNvGrpSpPr/>
          <p:nvPr/>
        </p:nvGrpSpPr>
        <p:grpSpPr>
          <a:xfrm>
            <a:off x="3017719" y="413981"/>
            <a:ext cx="319881" cy="319837"/>
            <a:chOff x="2594325" y="1627175"/>
            <a:chExt cx="440850" cy="440850"/>
          </a:xfrm>
        </p:grpSpPr>
        <p:sp>
          <p:nvSpPr>
            <p:cNvPr id="11" name="Google Shape;5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25341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1673632" y="0"/>
            <a:ext cx="5962575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Lara Croft</a:t>
            </a:r>
            <a:r>
              <a:rPr lang="ru-RU" sz="3200" b="1" dirty="0" smtClean="0">
                <a:solidFill>
                  <a:schemeClr val="bg1"/>
                </a:solidFill>
                <a:latin typeface="Nixie One" panose="020B0604020202020204" charset="0"/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Origins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20" y="1408486"/>
            <a:ext cx="80028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Initially envisioned</a:t>
            </a:r>
            <a:r>
              <a:rPr lang="ru-RU" sz="1600" dirty="0" smtClean="0"/>
              <a:t> </a:t>
            </a:r>
            <a:r>
              <a:rPr lang="en-US" sz="1600" dirty="0" smtClean="0"/>
              <a:t>as a man </a:t>
            </a:r>
            <a:r>
              <a:rPr lang="ru-RU" sz="1600" dirty="0" smtClean="0"/>
              <a:t>(</a:t>
            </a:r>
            <a:r>
              <a:rPr lang="en-US" sz="1600" dirty="0" smtClean="0"/>
              <a:t>Indiana Jones</a:t>
            </a:r>
            <a:r>
              <a:rPr lang="ru-RU" sz="1600" dirty="0" smtClean="0"/>
              <a:t>)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Influences</a:t>
            </a:r>
            <a:r>
              <a:rPr lang="en-US" sz="1600" dirty="0"/>
              <a:t>:</a:t>
            </a:r>
            <a:endParaRPr lang="en-US" sz="16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b="1" i="1" dirty="0" err="1" smtClean="0"/>
              <a:t>Ultima</a:t>
            </a:r>
            <a:r>
              <a:rPr lang="en-US" sz="1400" b="1" i="1" dirty="0" smtClean="0"/>
              <a:t> Underworld</a:t>
            </a:r>
            <a:r>
              <a:rPr lang="en-US" sz="1400" dirty="0" smtClean="0"/>
              <a:t>, </a:t>
            </a:r>
            <a:r>
              <a:rPr lang="en-US" sz="1400" b="1" i="1" dirty="0" smtClean="0"/>
              <a:t>Virtua Fighter</a:t>
            </a:r>
            <a:r>
              <a:rPr lang="en-US" sz="1400" dirty="0" smtClean="0"/>
              <a:t>, </a:t>
            </a:r>
            <a:r>
              <a:rPr lang="en-US" sz="1400" b="1" i="1" dirty="0" smtClean="0"/>
              <a:t>Prince of Persia</a:t>
            </a:r>
            <a:r>
              <a:rPr lang="ru-RU" sz="1400" b="1" i="1" dirty="0" smtClean="0"/>
              <a:t> </a:t>
            </a:r>
            <a:r>
              <a:rPr lang="ru-RU" sz="1400" dirty="0" smtClean="0"/>
              <a:t>(</a:t>
            </a:r>
            <a:r>
              <a:rPr lang="en-US" sz="1400" dirty="0" smtClean="0"/>
              <a:t>games</a:t>
            </a:r>
            <a:r>
              <a:rPr lang="ru-RU" sz="1400" dirty="0" smtClean="0"/>
              <a:t>) 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i="1" dirty="0" smtClean="0"/>
              <a:t>Hard Boiled</a:t>
            </a:r>
            <a:r>
              <a:rPr lang="ru-RU" sz="1400" dirty="0" smtClean="0"/>
              <a:t>, </a:t>
            </a:r>
            <a:r>
              <a:rPr lang="en-US" sz="1400" i="1" dirty="0" smtClean="0"/>
              <a:t>Aeon Flux </a:t>
            </a:r>
            <a:r>
              <a:rPr lang="ru-RU" sz="1400" dirty="0" smtClean="0"/>
              <a:t>(</a:t>
            </a:r>
            <a:r>
              <a:rPr lang="en-US" sz="1400" dirty="0" smtClean="0"/>
              <a:t>movies</a:t>
            </a:r>
            <a:r>
              <a:rPr lang="ru-RU" sz="1400" dirty="0" smtClean="0"/>
              <a:t>)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err="1" smtClean="0"/>
              <a:t>Neneh</a:t>
            </a:r>
            <a:r>
              <a:rPr lang="en-US" sz="1400" dirty="0" smtClean="0"/>
              <a:t> Cherry (female singer</a:t>
            </a:r>
            <a:r>
              <a:rPr lang="ru-RU" sz="1400" dirty="0" smtClean="0"/>
              <a:t>)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Tank Girl (comic character)</a:t>
            </a:r>
          </a:p>
          <a:p>
            <a:r>
              <a:rPr lang="en-US" sz="1600" dirty="0"/>
              <a:t>Laura </a:t>
            </a:r>
            <a:r>
              <a:rPr lang="en-US" sz="1600" dirty="0" smtClean="0"/>
              <a:t>Cruz</a:t>
            </a:r>
            <a:r>
              <a:rPr lang="ru-RU" sz="1600" dirty="0" smtClean="0"/>
              <a:t> (</a:t>
            </a:r>
            <a:r>
              <a:rPr lang="en-US" sz="1600" dirty="0" smtClean="0"/>
              <a:t>South American) </a:t>
            </a:r>
            <a:r>
              <a:rPr lang="en-US" sz="1600" dirty="0"/>
              <a:t>-&gt; Lara </a:t>
            </a:r>
            <a:r>
              <a:rPr lang="en-US" sz="1600" dirty="0" smtClean="0"/>
              <a:t>Croft (British)</a:t>
            </a:r>
            <a:endParaRPr lang="ru-RU" sz="16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endParaRPr lang="ru-RU" sz="14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365" y="2446605"/>
            <a:ext cx="1558768" cy="161295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3858474"/>
            <a:ext cx="2645039" cy="113736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041" y="862203"/>
            <a:ext cx="1748566" cy="11666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316" y="3614602"/>
            <a:ext cx="1137947" cy="14526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" y="3447944"/>
            <a:ext cx="749522" cy="15622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65" y="3678311"/>
            <a:ext cx="1086835" cy="14227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64" y="1638651"/>
            <a:ext cx="961424" cy="1645217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4" name="Google Shape;625;p38"/>
          <p:cNvGrpSpPr/>
          <p:nvPr/>
        </p:nvGrpSpPr>
        <p:grpSpPr>
          <a:xfrm>
            <a:off x="2522666" y="390938"/>
            <a:ext cx="125855" cy="365924"/>
            <a:chOff x="4076175" y="2267050"/>
            <a:chExt cx="173450" cy="504375"/>
          </a:xfrm>
        </p:grpSpPr>
        <p:sp>
          <p:nvSpPr>
            <p:cNvPr id="15" name="Google Shape;626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7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84457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Lara Croft</a:t>
            </a:r>
            <a:r>
              <a:rPr lang="ru-RU" sz="2800" b="1" dirty="0" smtClean="0">
                <a:solidFill>
                  <a:schemeClr val="bg1"/>
                </a:solidFill>
                <a:latin typeface="Nixie One" panose="020B0604020202020204" charset="0"/>
              </a:rPr>
              <a:t>. </a:t>
            </a:r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Evolution</a:t>
            </a:r>
            <a:endParaRPr lang="en-US" sz="28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20" y="1490104"/>
            <a:ext cx="7320048" cy="2148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smtClean="0"/>
              <a:t>First model:</a:t>
            </a:r>
            <a:r>
              <a:rPr lang="ru-RU" sz="1600" dirty="0" smtClean="0"/>
              <a:t> </a:t>
            </a:r>
            <a:r>
              <a:rPr lang="en-US" sz="1600" dirty="0" smtClean="0"/>
              <a:t>only </a:t>
            </a:r>
            <a:r>
              <a:rPr lang="ru-RU" sz="1600" b="1" dirty="0" smtClean="0"/>
              <a:t>230 </a:t>
            </a:r>
            <a:r>
              <a:rPr lang="en-US" sz="1600" dirty="0" smtClean="0"/>
              <a:t>polygons </a:t>
            </a:r>
            <a:r>
              <a:rPr lang="ru-RU" sz="1600" dirty="0" smtClean="0"/>
              <a:t>(</a:t>
            </a:r>
            <a:r>
              <a:rPr lang="en-US" sz="1600" dirty="0" smtClean="0"/>
              <a:t>now more than </a:t>
            </a:r>
            <a:r>
              <a:rPr lang="ru-RU" sz="1600" b="1" dirty="0" smtClean="0"/>
              <a:t>30 </a:t>
            </a:r>
            <a:r>
              <a:rPr lang="en-US" sz="1600" b="1" dirty="0" smtClean="0"/>
              <a:t>thousand</a:t>
            </a:r>
            <a:r>
              <a:rPr lang="en-US" sz="1600" dirty="0" smtClean="0"/>
              <a:t>!</a:t>
            </a:r>
            <a:r>
              <a:rPr lang="ru-RU" sz="1600" dirty="0" smtClean="0"/>
              <a:t>)</a:t>
            </a:r>
          </a:p>
          <a:p>
            <a:r>
              <a:rPr lang="en-US" sz="1600" dirty="0" smtClean="0"/>
              <a:t>Turning</a:t>
            </a:r>
            <a:r>
              <a:rPr lang="ru-RU" sz="1600" dirty="0" smtClean="0"/>
              <a:t> </a:t>
            </a:r>
            <a:r>
              <a:rPr lang="en-US" sz="1600" dirty="0" smtClean="0"/>
              <a:t>to</a:t>
            </a:r>
            <a:r>
              <a:rPr lang="ru-RU" sz="1600" dirty="0" smtClean="0"/>
              <a:t> </a:t>
            </a:r>
            <a:r>
              <a:rPr lang="en-US" sz="1600" dirty="0" smtClean="0"/>
              <a:t>sex symbol after the release of </a:t>
            </a:r>
            <a:r>
              <a:rPr lang="en-US" sz="1600" b="1" i="1" dirty="0" smtClean="0"/>
              <a:t>TR</a:t>
            </a:r>
            <a:r>
              <a:rPr lang="en-US" sz="1600" dirty="0" smtClean="0"/>
              <a:t> </a:t>
            </a:r>
            <a:r>
              <a:rPr lang="en-US" sz="1600" i="1" dirty="0" smtClean="0"/>
              <a:t>(1996)</a:t>
            </a:r>
          </a:p>
          <a:p>
            <a:pPr>
              <a:spcAft>
                <a:spcPts val="300"/>
              </a:spcAft>
            </a:pPr>
            <a:r>
              <a:rPr lang="en-US" sz="1600" i="1" dirty="0" smtClean="0"/>
              <a:t>“The best-selling</a:t>
            </a:r>
            <a:r>
              <a:rPr lang="ru-RU" sz="1600" i="1" dirty="0" smtClean="0"/>
              <a:t> </a:t>
            </a:r>
            <a:r>
              <a:rPr lang="en-US" sz="1600" i="1" dirty="0" smtClean="0"/>
              <a:t>video game heroine”</a:t>
            </a:r>
            <a:r>
              <a:rPr lang="ru-RU" sz="1600" dirty="0" smtClean="0"/>
              <a:t> (</a:t>
            </a:r>
            <a:r>
              <a:rPr lang="en-US" sz="1600" dirty="0" smtClean="0"/>
              <a:t>Guinness World Records</a:t>
            </a:r>
            <a:r>
              <a:rPr lang="ru-RU" sz="1600" dirty="0" smtClean="0"/>
              <a:t>):</a:t>
            </a:r>
          </a:p>
          <a:p>
            <a:pPr lvl="1">
              <a:spcAft>
                <a:spcPts val="300"/>
              </a:spcAft>
              <a:buSzPct val="124000"/>
              <a:buFont typeface="Courier New" panose="02070309020205020404" pitchFamily="49" charset="0"/>
              <a:buChar char="o"/>
            </a:pPr>
            <a:r>
              <a:rPr lang="en-US" sz="1400" i="1" dirty="0" smtClean="0"/>
              <a:t>March 21,</a:t>
            </a:r>
            <a:r>
              <a:rPr lang="ru-RU" sz="1400" i="1" dirty="0" smtClean="0"/>
              <a:t> 201</a:t>
            </a:r>
            <a:r>
              <a:rPr lang="en-US" sz="1400" i="1" dirty="0"/>
              <a:t>9</a:t>
            </a:r>
            <a:endParaRPr lang="ru-RU" sz="1400" i="1" dirty="0" smtClean="0"/>
          </a:p>
          <a:p>
            <a:pPr lvl="1">
              <a:buSzPct val="124000"/>
              <a:buFont typeface="Courier New" panose="02070309020205020404" pitchFamily="49" charset="0"/>
              <a:buChar char="o"/>
            </a:pPr>
            <a:r>
              <a:rPr lang="ru-RU" sz="1400" b="1" dirty="0" smtClean="0"/>
              <a:t>4</a:t>
            </a:r>
            <a:r>
              <a:rPr lang="en-US" sz="1400" b="1" dirty="0" smtClean="0"/>
              <a:t>4</a:t>
            </a:r>
            <a:r>
              <a:rPr lang="ru-RU" sz="1400" b="1" dirty="0" smtClean="0"/>
              <a:t>,</a:t>
            </a:r>
            <a:r>
              <a:rPr lang="en-US" sz="1400" b="1" dirty="0" smtClean="0"/>
              <a:t>500,000 </a:t>
            </a:r>
            <a:r>
              <a:rPr lang="en-US" sz="1400" dirty="0" smtClean="0"/>
              <a:t>units sold</a:t>
            </a:r>
            <a:endParaRPr lang="ru-RU" sz="1400" dirty="0"/>
          </a:p>
          <a:p>
            <a:r>
              <a:rPr lang="en-US" sz="1600" dirty="0" smtClean="0"/>
              <a:t>…and many other awards!</a:t>
            </a:r>
            <a:endParaRPr lang="ru-RU" sz="1600" dirty="0" smtClean="0"/>
          </a:p>
        </p:txBody>
      </p:sp>
      <p:pic>
        <p:nvPicPr>
          <p:cNvPr id="5" name="Изображение 3" descr="807619fa-4e4c-4061-9b2c-45d5ae30b73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25" y="24448"/>
            <a:ext cx="2603824" cy="1594802"/>
          </a:xfrm>
          <a:prstGeom prst="rect">
            <a:avLst/>
          </a:prstGeom>
        </p:spPr>
      </p:pic>
      <p:pic>
        <p:nvPicPr>
          <p:cNvPr id="6" name="Изображение 4" descr="how-tomb-raiders-lara-croft-has-changed-over-the-year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72" y="3510692"/>
            <a:ext cx="2466528" cy="153921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08" y="2690357"/>
            <a:ext cx="2018742" cy="151405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37" y="3467404"/>
            <a:ext cx="2211163" cy="146489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Овальная выноска 11"/>
          <p:cNvSpPr/>
          <p:nvPr/>
        </p:nvSpPr>
        <p:spPr>
          <a:xfrm>
            <a:off x="4041264" y="943769"/>
            <a:ext cx="5041776" cy="55395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“It </a:t>
            </a:r>
            <a:r>
              <a:rPr lang="en-US" sz="800" i="1" dirty="0">
                <a:solidFill>
                  <a:schemeClr val="bg1"/>
                </a:solidFill>
                <a:latin typeface="Arial Narrow" panose="020B0606020202030204" pitchFamily="34" charset="0"/>
              </a:rPr>
              <a:t>was never the intention to create some kind of ‘page 3’ girl to star in Tomb Raider. </a:t>
            </a:r>
          </a:p>
          <a:p>
            <a:r>
              <a:rPr lang="en-US" sz="800" i="1" dirty="0">
                <a:solidFill>
                  <a:schemeClr val="bg1"/>
                </a:solidFill>
                <a:latin typeface="Arial Narrow" panose="020B0606020202030204" pitchFamily="34" charset="0"/>
              </a:rPr>
              <a:t>The idea was to create a female character who was a heroine, you know, cool, collected</a:t>
            </a:r>
            <a:r>
              <a:rPr lang="en-US" sz="8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…”</a:t>
            </a:r>
            <a:endParaRPr lang="ru-RU" sz="8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3" name="Google Shape;515;p38"/>
          <p:cNvGrpSpPr/>
          <p:nvPr/>
        </p:nvGrpSpPr>
        <p:grpSpPr>
          <a:xfrm>
            <a:off x="6562152" y="401575"/>
            <a:ext cx="291546" cy="344649"/>
            <a:chOff x="4636075" y="261925"/>
            <a:chExt cx="401800" cy="475050"/>
          </a:xfrm>
        </p:grpSpPr>
        <p:sp>
          <p:nvSpPr>
            <p:cNvPr id="14" name="Google Shape;516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7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8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9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2095667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2047950" y="3048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Tomb Raider (1996 – 2003)</a:t>
            </a:r>
            <a:endParaRPr sz="2800" b="1" dirty="0"/>
          </a:p>
        </p:txBody>
      </p:sp>
      <p:pic>
        <p:nvPicPr>
          <p:cNvPr id="10" name="Изображение 4" descr="hq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" y="1005840"/>
            <a:ext cx="3020802" cy="2004771"/>
          </a:xfrm>
          <a:prstGeom prst="rect">
            <a:avLst/>
          </a:prstGeom>
        </p:spPr>
      </p:pic>
      <p:pic>
        <p:nvPicPr>
          <p:cNvPr id="11" name="Изображение 6" descr="Tomb-Raider-II-screenshot-tomb-raider-34010011-800-6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89" y="1003748"/>
            <a:ext cx="3168177" cy="2016369"/>
          </a:xfrm>
          <a:prstGeom prst="rect">
            <a:avLst/>
          </a:prstGeom>
        </p:spPr>
      </p:pic>
      <p:pic>
        <p:nvPicPr>
          <p:cNvPr id="12" name="Изображение 9" descr="maxresdefaul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66" y="999179"/>
            <a:ext cx="2958834" cy="2011432"/>
          </a:xfrm>
          <a:prstGeom prst="rect">
            <a:avLst/>
          </a:prstGeom>
        </p:spPr>
      </p:pic>
      <p:pic>
        <p:nvPicPr>
          <p:cNvPr id="13" name="Изображение 11" descr="TR4TL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1305"/>
            <a:ext cx="3023116" cy="2132195"/>
          </a:xfrm>
          <a:prstGeom prst="rect">
            <a:avLst/>
          </a:prstGeom>
        </p:spPr>
      </p:pic>
      <p:pic>
        <p:nvPicPr>
          <p:cNvPr id="14" name="Изображение 13" descr="Unknow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33" y="3007317"/>
            <a:ext cx="3162050" cy="2136184"/>
          </a:xfrm>
          <a:prstGeom prst="rect">
            <a:avLst/>
          </a:prstGeom>
        </p:spPr>
      </p:pic>
      <p:pic>
        <p:nvPicPr>
          <p:cNvPr id="15" name="Изображение 16" descr="Download Tomb Raider 6 The Angel of Darkness pc game (2)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00" y="2990903"/>
            <a:ext cx="2948532" cy="21463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45720" y="1005998"/>
            <a:ext cx="3017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“Tomb Raider turned out pretty damn well because </a:t>
            </a:r>
            <a:endParaRPr lang="ru-RU" sz="1000" i="1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we </a:t>
            </a:r>
            <a:r>
              <a:rPr lang="en-US" sz="1000" i="1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specced</a:t>
            </a:r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it fairly low.</a:t>
            </a:r>
            <a:r>
              <a:rPr lang="ru-RU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Gameplay elements in Tomb Raider </a:t>
            </a:r>
            <a:endParaRPr lang="ru-RU" sz="1000" i="1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were deliberately kept simple”</a:t>
            </a:r>
            <a:endParaRPr lang="ru-RU" sz="10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53" y="2143505"/>
            <a:ext cx="681297" cy="8671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546" y="2125946"/>
            <a:ext cx="710620" cy="88137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677" y="2143505"/>
            <a:ext cx="726323" cy="87259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85" y="4276444"/>
            <a:ext cx="670865" cy="86082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767" y="4273387"/>
            <a:ext cx="658594" cy="8701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1" y="4273387"/>
            <a:ext cx="698509" cy="86388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7" name="Овальная выноска 26"/>
          <p:cNvSpPr/>
          <p:nvPr/>
        </p:nvSpPr>
        <p:spPr>
          <a:xfrm>
            <a:off x="56004" y="91440"/>
            <a:ext cx="3860676" cy="27973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“After </a:t>
            </a:r>
            <a:r>
              <a:rPr lang="en-US" sz="1000" i="1" dirty="0">
                <a:solidFill>
                  <a:schemeClr val="bg1"/>
                </a:solidFill>
                <a:latin typeface="Arial Narrow" panose="020B0606020202030204" pitchFamily="34" charset="0"/>
              </a:rPr>
              <a:t>all, who is more famous: Bob Kane or Batman</a:t>
            </a:r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?”</a:t>
            </a:r>
            <a:endParaRPr lang="ru-RU" sz="10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Овальная выноска 27"/>
          <p:cNvSpPr/>
          <p:nvPr/>
        </p:nvSpPr>
        <p:spPr>
          <a:xfrm>
            <a:off x="4285210" y="36449"/>
            <a:ext cx="4694056" cy="33473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“… </a:t>
            </a:r>
            <a:r>
              <a:rPr lang="en-US" sz="1000" i="1" dirty="0">
                <a:solidFill>
                  <a:schemeClr val="bg1"/>
                </a:solidFill>
                <a:latin typeface="Arial Narrow" panose="020B0606020202030204" pitchFamily="34" charset="0"/>
              </a:rPr>
              <a:t>being better than most of the other games around at the </a:t>
            </a:r>
            <a:r>
              <a:rPr lang="en-US" sz="10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time”</a:t>
            </a:r>
            <a:endParaRPr lang="ru-RU" sz="10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29" name="Google Shape;653;p38"/>
          <p:cNvGrpSpPr/>
          <p:nvPr/>
        </p:nvGrpSpPr>
        <p:grpSpPr>
          <a:xfrm>
            <a:off x="1836143" y="451109"/>
            <a:ext cx="300398" cy="306542"/>
            <a:chOff x="3955900" y="2984500"/>
            <a:chExt cx="414000" cy="422525"/>
          </a:xfrm>
        </p:grpSpPr>
        <p:sp>
          <p:nvSpPr>
            <p:cNvPr id="30" name="Google Shape;654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12168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5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Key events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463021" y="1524376"/>
            <a:ext cx="80028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2004: </a:t>
            </a:r>
            <a:r>
              <a:rPr lang="en-US" sz="1600" b="1" i="1" dirty="0" smtClean="0"/>
              <a:t>Galleon </a:t>
            </a:r>
            <a:r>
              <a:rPr lang="en-US" sz="1600" dirty="0" smtClean="0"/>
              <a:t>release</a:t>
            </a:r>
            <a:r>
              <a:rPr lang="ru-RU" sz="1600" b="1" i="1" dirty="0" smtClean="0"/>
              <a:t> </a:t>
            </a:r>
            <a:r>
              <a:rPr lang="ru-RU" sz="1600" dirty="0" smtClean="0"/>
              <a:t>(10</a:t>
            </a:r>
            <a:r>
              <a:rPr lang="en-US" sz="1600" dirty="0" smtClean="0"/>
              <a:t>-people team</a:t>
            </a:r>
            <a:r>
              <a:rPr lang="ru-RU" sz="1600" dirty="0" smtClean="0"/>
              <a:t>)</a:t>
            </a:r>
            <a:r>
              <a:rPr lang="en-US" sz="1600" dirty="0" smtClean="0"/>
              <a:t> and</a:t>
            </a:r>
            <a:r>
              <a:rPr lang="ru-RU" sz="1600" dirty="0" smtClean="0"/>
              <a:t> </a:t>
            </a:r>
            <a:r>
              <a:rPr lang="en-US" sz="1600" b="1" dirty="0" smtClean="0"/>
              <a:t>Confounding Factor </a:t>
            </a:r>
            <a:r>
              <a:rPr lang="en-US" sz="1600" dirty="0" smtClean="0"/>
              <a:t>closure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i="1" dirty="0" smtClean="0"/>
              <a:t>“It is simply what Tomb Raider should have been”</a:t>
            </a:r>
            <a:endParaRPr lang="ru-RU" sz="1400" i="1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Visual style</a:t>
            </a:r>
            <a:r>
              <a:rPr lang="en-US" sz="1400" dirty="0"/>
              <a:t>:</a:t>
            </a:r>
            <a:r>
              <a:rPr lang="ru-RU" sz="1400" dirty="0" smtClean="0"/>
              <a:t> </a:t>
            </a:r>
            <a:r>
              <a:rPr lang="en-US" sz="1400" dirty="0" smtClean="0"/>
              <a:t>Comics</a:t>
            </a:r>
            <a:endParaRPr lang="ru-RU" sz="14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Influence:</a:t>
            </a:r>
            <a:r>
              <a:rPr lang="ru-RU" sz="1400" dirty="0" smtClean="0"/>
              <a:t> </a:t>
            </a:r>
            <a:r>
              <a:rPr lang="en-US" sz="1400" dirty="0" smtClean="0"/>
              <a:t>Sinbad movies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ru-RU" sz="1400" b="1" dirty="0" smtClean="0"/>
              <a:t>7 </a:t>
            </a:r>
            <a:r>
              <a:rPr lang="en-US" sz="1400" b="1" dirty="0" smtClean="0"/>
              <a:t>years </a:t>
            </a:r>
            <a:r>
              <a:rPr lang="en-US" sz="1400" dirty="0" smtClean="0"/>
              <a:t>of development</a:t>
            </a:r>
            <a:endParaRPr lang="ru-RU" sz="1400" b="1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Platforms</a:t>
            </a:r>
            <a:r>
              <a:rPr lang="ru-RU" sz="1400" dirty="0" smtClean="0"/>
              <a:t>: </a:t>
            </a:r>
            <a:r>
              <a:rPr lang="en-US" sz="1400" dirty="0" smtClean="0"/>
              <a:t>Xbox</a:t>
            </a:r>
            <a:r>
              <a:rPr lang="ru-RU" sz="1400" dirty="0" smtClean="0"/>
              <a:t>, </a:t>
            </a:r>
            <a:r>
              <a:rPr lang="en-US" sz="1400" dirty="0" smtClean="0"/>
              <a:t>mobile phones</a:t>
            </a:r>
            <a:endParaRPr lang="ru-RU" sz="14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Received </a:t>
            </a:r>
            <a:r>
              <a:rPr lang="ru-RU" sz="1400" dirty="0" smtClean="0"/>
              <a:t>«</a:t>
            </a:r>
            <a:r>
              <a:rPr lang="en-US" sz="1400" dirty="0" smtClean="0"/>
              <a:t>average</a:t>
            </a:r>
            <a:r>
              <a:rPr lang="ru-RU" sz="1400" dirty="0" smtClean="0"/>
              <a:t>» </a:t>
            </a:r>
            <a:r>
              <a:rPr lang="en-US" sz="1400" dirty="0" smtClean="0"/>
              <a:t>reviews</a:t>
            </a:r>
            <a:r>
              <a:rPr lang="ru-RU" sz="1400" dirty="0" smtClean="0"/>
              <a:t>: </a:t>
            </a:r>
            <a:endParaRPr lang="ru-RU" sz="1600" dirty="0" smtClean="0"/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i="1" dirty="0" err="1" smtClean="0"/>
              <a:t>Metacritic</a:t>
            </a:r>
            <a:r>
              <a:rPr lang="ru-RU" sz="1200" i="1" dirty="0" smtClean="0"/>
              <a:t>:</a:t>
            </a:r>
            <a:r>
              <a:rPr lang="en-US" sz="1200" i="1" dirty="0" smtClean="0"/>
              <a:t> </a:t>
            </a:r>
            <a:r>
              <a:rPr lang="ru-RU" sz="1200" dirty="0" smtClean="0"/>
              <a:t>67/100</a:t>
            </a:r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i="1" dirty="0" err="1" smtClean="0"/>
              <a:t>GameRankings</a:t>
            </a:r>
            <a:r>
              <a:rPr lang="en-US" sz="1200" i="1" dirty="0" smtClean="0"/>
              <a:t>: </a:t>
            </a:r>
            <a:r>
              <a:rPr lang="en-US" sz="1200" dirty="0" smtClean="0"/>
              <a:t>67%</a:t>
            </a:r>
            <a:endParaRPr lang="en-US" sz="16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endParaRPr lang="ru-RU" sz="1600" dirty="0" smtClean="0"/>
          </a:p>
          <a:p>
            <a:pPr lvl="1">
              <a:spcBef>
                <a:spcPts val="600"/>
              </a:spcBef>
              <a:buChar char="◍"/>
            </a:pPr>
            <a:endParaRPr lang="ru-RU" sz="16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1" y="153897"/>
            <a:ext cx="2100336" cy="1417727"/>
          </a:xfrm>
          <a:prstGeom prst="rect">
            <a:avLst/>
          </a:prstGeom>
          <a:effectLst>
            <a:glow rad="508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45" y="2340600"/>
            <a:ext cx="2045937" cy="1534453"/>
          </a:xfrm>
          <a:prstGeom prst="rect">
            <a:avLst/>
          </a:prstGeom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13" y="1992599"/>
            <a:ext cx="2146011" cy="160950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1" name="Овальная выноска 10"/>
          <p:cNvSpPr/>
          <p:nvPr/>
        </p:nvSpPr>
        <p:spPr>
          <a:xfrm>
            <a:off x="5376129" y="904912"/>
            <a:ext cx="2957967" cy="4857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“Paul </a:t>
            </a:r>
            <a:r>
              <a:rPr lang="en-US" sz="1050" i="1" dirty="0">
                <a:solidFill>
                  <a:schemeClr val="bg1"/>
                </a:solidFill>
                <a:latin typeface="Arial Narrow" panose="020B0606020202030204" pitchFamily="34" charset="0"/>
              </a:rPr>
              <a:t>and I left Core Design because we wanted to do something </a:t>
            </a:r>
            <a:r>
              <a:rPr lang="en-US" sz="105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new”</a:t>
            </a:r>
            <a:endParaRPr lang="ru-RU" sz="105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2" name="Google Shape;582;p38"/>
          <p:cNvGrpSpPr/>
          <p:nvPr/>
        </p:nvGrpSpPr>
        <p:grpSpPr>
          <a:xfrm>
            <a:off x="3017719" y="413981"/>
            <a:ext cx="319881" cy="319837"/>
            <a:chOff x="2594325" y="1627175"/>
            <a:chExt cx="440850" cy="440850"/>
          </a:xfrm>
        </p:grpSpPr>
        <p:sp>
          <p:nvSpPr>
            <p:cNvPr id="13" name="Google Shape;5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6" y="3652026"/>
            <a:ext cx="3143250" cy="141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467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Nixie One" panose="020B0604020202020204" charset="0"/>
              </a:rPr>
              <a:t>Key events</a:t>
            </a:r>
            <a:endParaRPr lang="en-US" sz="32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653520" y="1408485"/>
            <a:ext cx="8002800" cy="3563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ru-RU" sz="1700" b="1" dirty="0" smtClean="0"/>
              <a:t>200</a:t>
            </a:r>
            <a:r>
              <a:rPr lang="en-US" sz="1700" b="1" dirty="0" smtClean="0"/>
              <a:t>4-200</a:t>
            </a:r>
            <a:r>
              <a:rPr lang="ru-RU" sz="1700" b="1" dirty="0" smtClean="0"/>
              <a:t>8: </a:t>
            </a:r>
            <a:r>
              <a:rPr lang="en-US" sz="1700" dirty="0" smtClean="0"/>
              <a:t>working in </a:t>
            </a:r>
            <a:r>
              <a:rPr lang="en-US" sz="1600" b="1" dirty="0" smtClean="0"/>
              <a:t>Eidos</a:t>
            </a:r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Rebooting </a:t>
            </a:r>
            <a:r>
              <a:rPr lang="en-US" sz="1400" b="1" i="1" dirty="0"/>
              <a:t>Tomb Raider </a:t>
            </a:r>
            <a:r>
              <a:rPr lang="en-US" sz="1400" dirty="0" smtClean="0"/>
              <a:t>with</a:t>
            </a:r>
            <a:r>
              <a:rPr lang="en-US" sz="1400" i="1" dirty="0" smtClean="0"/>
              <a:t> </a:t>
            </a:r>
            <a:r>
              <a:rPr lang="en-US" sz="1400" b="1" dirty="0" smtClean="0"/>
              <a:t>Crystal Dynamics</a:t>
            </a:r>
            <a:endParaRPr lang="ru-RU" sz="1400" b="1" i="1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Developing trilogy</a:t>
            </a:r>
            <a:r>
              <a:rPr lang="ru-RU" sz="1400" dirty="0" smtClean="0"/>
              <a:t>: </a:t>
            </a:r>
            <a:r>
              <a:rPr lang="en-US" sz="1400" b="1" i="1" dirty="0" smtClean="0"/>
              <a:t>Legend</a:t>
            </a:r>
            <a:r>
              <a:rPr lang="en-US" sz="1400" dirty="0" smtClean="0"/>
              <a:t>, </a:t>
            </a:r>
            <a:r>
              <a:rPr lang="en-US" sz="1400" b="1" i="1" dirty="0" smtClean="0"/>
              <a:t>Anniversary</a:t>
            </a:r>
            <a:r>
              <a:rPr lang="en-US" sz="1400" dirty="0" smtClean="0"/>
              <a:t> and</a:t>
            </a:r>
            <a:r>
              <a:rPr lang="ru-RU" sz="1400" dirty="0" smtClean="0"/>
              <a:t> </a:t>
            </a:r>
            <a:r>
              <a:rPr lang="en-US" sz="1400" b="1" i="1" dirty="0" smtClean="0"/>
              <a:t>Underworld</a:t>
            </a:r>
            <a:r>
              <a:rPr lang="ru-RU" sz="1400" dirty="0" smtClean="0"/>
              <a:t>:</a:t>
            </a:r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/>
              <a:t>Character design</a:t>
            </a:r>
            <a:endParaRPr lang="ru-RU" sz="1200" dirty="0" smtClean="0"/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/>
              <a:t>Co-writing the story</a:t>
            </a:r>
            <a:endParaRPr lang="ru-RU" sz="1200" dirty="0" smtClean="0"/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/>
              <a:t>Character movement system design and implementation</a:t>
            </a:r>
            <a:endParaRPr lang="ru-RU" sz="1200" dirty="0" smtClean="0"/>
          </a:p>
          <a:p>
            <a:pPr lvl="2"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-US" sz="1200" dirty="0" smtClean="0"/>
              <a:t>Cinematics</a:t>
            </a:r>
            <a:r>
              <a:rPr lang="ru-RU" sz="1200" dirty="0" smtClean="0"/>
              <a:t>, </a:t>
            </a:r>
            <a:r>
              <a:rPr lang="en-US" sz="1200" dirty="0" smtClean="0"/>
              <a:t>voice and motion capture direction</a:t>
            </a:r>
            <a:endParaRPr lang="ru-RU" sz="1200" dirty="0" smtClean="0"/>
          </a:p>
          <a:p>
            <a:pPr lvl="1">
              <a:spcBef>
                <a:spcPts val="600"/>
              </a:spcBef>
              <a:buSzPct val="124000"/>
              <a:buFont typeface="Courier New" panose="02070309020205020404" pitchFamily="49" charset="0"/>
              <a:buChar char="o"/>
            </a:pPr>
            <a:r>
              <a:rPr lang="en-US" sz="1400" dirty="0" smtClean="0"/>
              <a:t>Nomination</a:t>
            </a:r>
            <a:r>
              <a:rPr lang="ru-RU" sz="1400" dirty="0" smtClean="0"/>
              <a:t> </a:t>
            </a:r>
            <a:r>
              <a:rPr lang="en-US" sz="1400" dirty="0" smtClean="0"/>
              <a:t>for</a:t>
            </a:r>
            <a:r>
              <a:rPr lang="ru-RU" sz="1400" dirty="0" smtClean="0"/>
              <a:t> </a:t>
            </a:r>
            <a:r>
              <a:rPr lang="ru-RU" sz="1400" i="1" dirty="0" smtClean="0"/>
              <a:t>«</a:t>
            </a:r>
            <a:r>
              <a:rPr lang="en-US" sz="1400" i="1" dirty="0" smtClean="0"/>
              <a:t>Best Writing in a Video Game</a:t>
            </a:r>
            <a:r>
              <a:rPr lang="ru-RU" sz="1400" i="1" dirty="0" smtClean="0"/>
              <a:t>»</a:t>
            </a:r>
            <a:r>
              <a:rPr lang="ru-RU" sz="1400" dirty="0" smtClean="0"/>
              <a:t> </a:t>
            </a:r>
            <a:r>
              <a:rPr lang="en-US" sz="1400" dirty="0"/>
              <a:t>	</a:t>
            </a:r>
            <a:r>
              <a:rPr lang="en-US" sz="1400" dirty="0" smtClean="0"/>
              <a:t>		     by the Writers Guild of America</a:t>
            </a:r>
            <a:endParaRPr lang="ru-RU" sz="1400" dirty="0" smtClean="0"/>
          </a:p>
          <a:p>
            <a:pPr lvl="1">
              <a:spcBef>
                <a:spcPts val="600"/>
              </a:spcBef>
              <a:buChar char="◍"/>
            </a:pPr>
            <a:endParaRPr lang="ru-RU" sz="1600" dirty="0" smtClean="0"/>
          </a:p>
          <a:p>
            <a:pPr lvl="1">
              <a:spcBef>
                <a:spcPts val="600"/>
              </a:spcBef>
              <a:buChar char="◍"/>
            </a:pPr>
            <a:endParaRPr lang="ru-RU" sz="1600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73" y="234318"/>
            <a:ext cx="1723382" cy="17468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5" y="319997"/>
            <a:ext cx="861039" cy="11182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62" y="930593"/>
            <a:ext cx="1857375" cy="5076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3577463"/>
            <a:ext cx="1938830" cy="149936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67" y="3555892"/>
            <a:ext cx="1554858" cy="1543888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2" name="Google Shape;582;p38"/>
          <p:cNvGrpSpPr/>
          <p:nvPr/>
        </p:nvGrpSpPr>
        <p:grpSpPr>
          <a:xfrm>
            <a:off x="3017719" y="413981"/>
            <a:ext cx="319881" cy="319837"/>
            <a:chOff x="2594325" y="1627175"/>
            <a:chExt cx="440850" cy="440850"/>
          </a:xfrm>
        </p:grpSpPr>
        <p:sp>
          <p:nvSpPr>
            <p:cNvPr id="13" name="Google Shape;583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4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5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6984237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3"/>
          <p:cNvSpPr txBox="1">
            <a:spLocks noGrp="1"/>
          </p:cNvSpPr>
          <p:nvPr>
            <p:ph type="title"/>
          </p:nvPr>
        </p:nvSpPr>
        <p:spPr>
          <a:xfrm>
            <a:off x="2047949" y="-59126"/>
            <a:ext cx="5048100" cy="11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Tomb Raider (</a:t>
            </a:r>
            <a:r>
              <a:rPr lang="ru-RU" sz="2800" b="1" dirty="0" smtClean="0">
                <a:solidFill>
                  <a:schemeClr val="bg1"/>
                </a:solidFill>
                <a:latin typeface="Nixie One" panose="020B0604020202020204" charset="0"/>
              </a:rPr>
              <a:t>2006</a:t>
            </a:r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 – 200</a:t>
            </a:r>
            <a:r>
              <a:rPr lang="ru-RU" sz="2800" b="1" dirty="0" smtClean="0">
                <a:solidFill>
                  <a:schemeClr val="bg1"/>
                </a:solidFill>
                <a:latin typeface="Nixie One" panose="020B0604020202020204" charset="0"/>
              </a:rPr>
              <a:t>8</a:t>
            </a:r>
            <a:r>
              <a:rPr lang="en-US" sz="2800" b="1" dirty="0" smtClean="0">
                <a:solidFill>
                  <a:schemeClr val="bg1"/>
                </a:solidFill>
                <a:latin typeface="Nixie One" panose="020B0604020202020204" charset="0"/>
              </a:rPr>
              <a:t>)</a:t>
            </a:r>
            <a:endParaRPr sz="2800" b="1" dirty="0"/>
          </a:p>
        </p:txBody>
      </p:sp>
      <p:pic>
        <p:nvPicPr>
          <p:cNvPr id="22" name="Изображение 3" descr="MV5BOTllZmM1ZTktM2M2MC00ZjRhLTg5YzAtYThkNmNjMmY2NjQxXkEyXkFqcGdeQXVyMjYwNDA2MDE@._V1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" y="964025"/>
            <a:ext cx="3054219" cy="2115390"/>
          </a:xfrm>
          <a:prstGeom prst="rect">
            <a:avLst/>
          </a:prstGeom>
        </p:spPr>
      </p:pic>
      <p:pic>
        <p:nvPicPr>
          <p:cNvPr id="23" name="Изображение 5" descr="tomb_raider_underworld_5045270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18" y="964102"/>
            <a:ext cx="3089757" cy="211531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9" y="968965"/>
            <a:ext cx="2997219" cy="211535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43" y="968914"/>
            <a:ext cx="640875" cy="7894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5" name="Google Shape;304;p17"/>
          <p:cNvSpPr txBox="1">
            <a:spLocks noGrp="1"/>
          </p:cNvSpPr>
          <p:nvPr>
            <p:ph type="body" idx="1"/>
          </p:nvPr>
        </p:nvSpPr>
        <p:spPr>
          <a:xfrm>
            <a:off x="745860" y="3298324"/>
            <a:ext cx="8002800" cy="1530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Series ‘resurrection’</a:t>
            </a:r>
            <a:endParaRPr lang="ru-RU" sz="1600" dirty="0" smtClean="0"/>
          </a:p>
          <a:p>
            <a:pPr indent="-355600">
              <a:buSzPts val="2000"/>
            </a:pPr>
            <a:r>
              <a:rPr lang="en-US" sz="1600" dirty="0" smtClean="0"/>
              <a:t>Main character and game world redesign</a:t>
            </a:r>
            <a:endParaRPr lang="ru-RU" sz="1600" dirty="0" smtClean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Core changes in gameplay</a:t>
            </a:r>
            <a:r>
              <a:rPr lang="ru-RU" sz="1600" dirty="0" smtClean="0"/>
              <a:t>: </a:t>
            </a:r>
            <a:r>
              <a:rPr lang="en-US" sz="1600" dirty="0" smtClean="0"/>
              <a:t>from puzzles to action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◍"/>
            </a:pPr>
            <a:r>
              <a:rPr lang="en-US" sz="1600" dirty="0" smtClean="0"/>
              <a:t>Using </a:t>
            </a:r>
            <a:r>
              <a:rPr lang="en-US" sz="1600" i="1" dirty="0" smtClean="0"/>
              <a:t>Motion Capture</a:t>
            </a:r>
            <a:r>
              <a:rPr lang="ru-RU" sz="1600" i="1" dirty="0" smtClean="0"/>
              <a:t> </a:t>
            </a:r>
            <a:r>
              <a:rPr lang="en-US" sz="1600" dirty="0" smtClean="0"/>
              <a:t>technology in</a:t>
            </a:r>
            <a:r>
              <a:rPr lang="ru-RU" sz="1600" dirty="0" smtClean="0"/>
              <a:t> </a:t>
            </a:r>
            <a:r>
              <a:rPr lang="en-US" sz="1600" b="1" i="1" dirty="0" smtClean="0"/>
              <a:t>TR: Underworld</a:t>
            </a:r>
            <a:endParaRPr lang="ru-RU" sz="1600" b="1" i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98" y="968914"/>
            <a:ext cx="628877" cy="7894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83" y="968915"/>
            <a:ext cx="626647" cy="7894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Овальная выноска 14"/>
          <p:cNvSpPr/>
          <p:nvPr/>
        </p:nvSpPr>
        <p:spPr>
          <a:xfrm>
            <a:off x="3830606" y="3136574"/>
            <a:ext cx="5206714" cy="4857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“People </a:t>
            </a:r>
            <a:r>
              <a:rPr lang="en-US" sz="900" i="1" dirty="0">
                <a:solidFill>
                  <a:schemeClr val="bg1"/>
                </a:solidFill>
                <a:latin typeface="Arial Narrow" panose="020B0606020202030204" pitchFamily="34" charset="0"/>
              </a:rPr>
              <a:t>are only interested in playing sequels if they haven’t had enough of the first one or if they haven’t played the first one and hope that the sequel will be </a:t>
            </a:r>
            <a:r>
              <a:rPr lang="en-US" sz="900" i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better”</a:t>
            </a:r>
            <a:endParaRPr lang="ru-RU" sz="9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6" name="Google Shape;653;p38"/>
          <p:cNvGrpSpPr/>
          <p:nvPr/>
        </p:nvGrpSpPr>
        <p:grpSpPr>
          <a:xfrm>
            <a:off x="1747551" y="361503"/>
            <a:ext cx="300398" cy="306542"/>
            <a:chOff x="3955900" y="2984500"/>
            <a:chExt cx="414000" cy="422525"/>
          </a:xfrm>
        </p:grpSpPr>
        <p:sp>
          <p:nvSpPr>
            <p:cNvPr id="17" name="Google Shape;654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5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6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34234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5" grpId="0" uiExpand="1" build="p"/>
      <p:bldP spid="15" grpId="0" animBg="1"/>
    </p:bldLst>
  </p:timing>
</p:sld>
</file>

<file path=ppt/theme/theme1.xml><?xml version="1.0" encoding="utf-8"?>
<a:theme xmlns:a="http://schemas.openxmlformats.org/drawingml/2006/main" name="Hecat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761</Words>
  <Application>Microsoft Office PowerPoint</Application>
  <PresentationFormat>Экран (16:9)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Nixie One</vt:lpstr>
      <vt:lpstr>Courier New</vt:lpstr>
      <vt:lpstr>Inconsolata</vt:lpstr>
      <vt:lpstr>Arial</vt:lpstr>
      <vt:lpstr>Century Gothic</vt:lpstr>
      <vt:lpstr>Wingdings</vt:lpstr>
      <vt:lpstr>MV Boli</vt:lpstr>
      <vt:lpstr>Arial Narrow</vt:lpstr>
      <vt:lpstr>Hecate template</vt:lpstr>
      <vt:lpstr>Toby Gard</vt:lpstr>
      <vt:lpstr>Overview</vt:lpstr>
      <vt:lpstr>Key events</vt:lpstr>
      <vt:lpstr>Lara Croft. Origins</vt:lpstr>
      <vt:lpstr>Lara Croft. Evolution</vt:lpstr>
      <vt:lpstr>Tomb Raider (1996 – 2003)</vt:lpstr>
      <vt:lpstr>Key events</vt:lpstr>
      <vt:lpstr>Key events</vt:lpstr>
      <vt:lpstr>Tomb Raider (2006 – 2008)</vt:lpstr>
      <vt:lpstr>Key events</vt:lpstr>
      <vt:lpstr>Презентация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Kirill</dc:creator>
  <cp:lastModifiedBy>Кирилл</cp:lastModifiedBy>
  <cp:revision>667</cp:revision>
  <dcterms:modified xsi:type="dcterms:W3CDTF">2019-11-12T11:41:12Z</dcterms:modified>
</cp:coreProperties>
</file>